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63" r:id="rId12"/>
    <p:sldId id="264" r:id="rId13"/>
    <p:sldId id="265" r:id="rId14"/>
    <p:sldId id="266" r:id="rId15"/>
    <p:sldId id="268" r:id="rId16"/>
    <p:sldId id="269" r:id="rId17"/>
    <p:sldId id="270" r:id="rId18"/>
    <p:sldId id="271" r:id="rId19"/>
    <p:sldId id="272" r:id="rId20"/>
  </p:sldIdLst>
  <p:sldSz cx="18288000" cy="10287000"/>
  <p:notesSz cx="6858000" cy="9144000"/>
  <p:embeddedFontLst>
    <p:embeddedFont>
      <p:font typeface="Canva Sans Bold" panose="020B0604020202020204" charset="0"/>
      <p:regular r:id="rId22"/>
    </p:embeddedFont>
    <p:embeddedFont>
      <p:font typeface="DM Sans Bold" panose="020B0604020202020204" charset="0"/>
      <p:regular r:id="rId23"/>
    </p:embeddedFont>
    <p:embeddedFont>
      <p:font typeface="Garet" panose="020B0604020202020204" charset="0"/>
      <p:regular r:id="rId24"/>
    </p:embeddedFont>
    <p:embeddedFont>
      <p:font typeface="Garet Bold" panose="020B0604020202020204" charset="0"/>
      <p:regular r:id="rId25"/>
    </p:embeddedFont>
    <p:embeddedFont>
      <p:font typeface="Garet Light" panose="020B0604020202020204" charset="0"/>
      <p:regular r:id="rId26"/>
    </p:embeddedFont>
    <p:embeddedFont>
      <p:font typeface="Garet Ultra-Bold" panose="020B0604020202020204" charset="0"/>
      <p:regular r:id="rId27"/>
    </p:embeddedFont>
    <p:embeddedFont>
      <p:font typeface="Glacial Indifference" panose="020B0604020202020204" charset="0"/>
      <p:regular r:id="rId28"/>
    </p:embeddedFont>
    <p:embeddedFont>
      <p:font typeface="Poppins" panose="00000500000000000000" pitchFamily="2" charset="0"/>
      <p:regular r:id="rId29"/>
      <p:bold r:id="rId30"/>
      <p:italic r:id="rId31"/>
      <p:boldItalic r:id="rId32"/>
    </p:embeddedFont>
    <p:embeddedFont>
      <p:font typeface="Poppins Bold" panose="00000800000000000000" charset="0"/>
      <p:regular r:id="rId33"/>
    </p:embeddedFont>
    <p:embeddedFont>
      <p:font typeface="Roca Two Ultra-Bold" panose="020B0604020202020204" charset="0"/>
      <p:regular r:id="rId34"/>
    </p:embeddedFont>
    <p:embeddedFont>
      <p:font typeface="Solway" panose="020B0604020202020204" charset="0"/>
      <p:regular r:id="rId35"/>
    </p:embeddedFont>
    <p:embeddedFont>
      <p:font typeface="The Youngest Serif" panose="020B0604020202020204" charset="0"/>
      <p:regular r:id="rId36"/>
    </p:embeddedFont>
    <p:embeddedFont>
      <p:font typeface="TT Interphases 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09" autoAdjust="0"/>
    <p:restoredTop sz="94622" autoAdjust="0"/>
  </p:normalViewPr>
  <p:slideViewPr>
    <p:cSldViewPr>
      <p:cViewPr varScale="1">
        <p:scale>
          <a:sx n="39" d="100"/>
          <a:sy n="39" d="100"/>
        </p:scale>
        <p:origin x="1172"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005FBF-1B9E-401D-8657-39DB47407232}" type="datetimeFigureOut">
              <a:rPr lang="en-US" smtClean="0"/>
              <a:t>6/22/2024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D943FF-B9E8-4A6E-8B51-EF08F10867C1}" type="slidenum">
              <a:rPr lang="en-US" smtClean="0"/>
              <a:t>‹#›</a:t>
            </a:fld>
            <a:endParaRPr lang="en-US"/>
          </a:p>
        </p:txBody>
      </p:sp>
    </p:spTree>
    <p:extLst>
      <p:ext uri="{BB962C8B-B14F-4D97-AF65-F5344CB8AC3E}">
        <p14:creationId xmlns:p14="http://schemas.microsoft.com/office/powerpoint/2010/main" val="3409720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943FF-B9E8-4A6E-8B51-EF08F10867C1}" type="slidenum">
              <a:rPr lang="en-US" smtClean="0"/>
              <a:t>7</a:t>
            </a:fld>
            <a:endParaRPr lang="en-US"/>
          </a:p>
        </p:txBody>
      </p:sp>
    </p:spTree>
    <p:extLst>
      <p:ext uri="{BB962C8B-B14F-4D97-AF65-F5344CB8AC3E}">
        <p14:creationId xmlns:p14="http://schemas.microsoft.com/office/powerpoint/2010/main" val="794467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943FF-B9E8-4A6E-8B51-EF08F10867C1}" type="slidenum">
              <a:rPr lang="en-US" smtClean="0"/>
              <a:t>15</a:t>
            </a:fld>
            <a:endParaRPr lang="en-US"/>
          </a:p>
        </p:txBody>
      </p:sp>
    </p:spTree>
    <p:extLst>
      <p:ext uri="{BB962C8B-B14F-4D97-AF65-F5344CB8AC3E}">
        <p14:creationId xmlns:p14="http://schemas.microsoft.com/office/powerpoint/2010/main" val="2600888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jpe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18" Type="http://schemas.openxmlformats.org/officeDocument/2006/relationships/image" Target="../media/image20.png"/><Relationship Id="rId3" Type="http://schemas.openxmlformats.org/officeDocument/2006/relationships/image" Target="../media/image47.svg"/><Relationship Id="rId7" Type="http://schemas.openxmlformats.org/officeDocument/2006/relationships/image" Target="../media/image51.svg"/><Relationship Id="rId12" Type="http://schemas.openxmlformats.org/officeDocument/2006/relationships/image" Target="../media/image56.png"/><Relationship Id="rId17" Type="http://schemas.openxmlformats.org/officeDocument/2006/relationships/image" Target="../media/image19.svg"/><Relationship Id="rId2" Type="http://schemas.openxmlformats.org/officeDocument/2006/relationships/image" Target="../media/image46.png"/><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5" Type="http://schemas.openxmlformats.org/officeDocument/2006/relationships/image" Target="../media/image17.svg"/><Relationship Id="rId10" Type="http://schemas.openxmlformats.org/officeDocument/2006/relationships/image" Target="../media/image54.png"/><Relationship Id="rId19" Type="http://schemas.openxmlformats.org/officeDocument/2006/relationships/image" Target="../media/image21.sv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038/d41586-024-01758-2"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d2l.udst.edu.qa/d2l/le/content/112332/Home" TargetMode="External"/><Relationship Id="rId5" Type="http://schemas.openxmlformats.org/officeDocument/2006/relationships/hyperlink" Target="https://www.udst.edu.qa/about-udst/udst-glance/vision-and-mission" TargetMode="External"/><Relationship Id="rId4" Type="http://schemas.openxmlformats.org/officeDocument/2006/relationships/hyperlink" Target="https://www.gco.gov.qa/en/about-qatar/national-vision203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8.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18" Type="http://schemas.openxmlformats.org/officeDocument/2006/relationships/image" Target="../media/image42.png"/><Relationship Id="rId3" Type="http://schemas.openxmlformats.org/officeDocument/2006/relationships/image" Target="../media/image31.svg"/><Relationship Id="rId21" Type="http://schemas.openxmlformats.org/officeDocument/2006/relationships/image" Target="../media/image12.svg"/><Relationship Id="rId7" Type="http://schemas.openxmlformats.org/officeDocument/2006/relationships/image" Target="../media/image35.svg"/><Relationship Id="rId12" Type="http://schemas.openxmlformats.org/officeDocument/2006/relationships/image" Target="../media/image40.png"/><Relationship Id="rId17" Type="http://schemas.openxmlformats.org/officeDocument/2006/relationships/image" Target="../media/image10.svg"/><Relationship Id="rId2" Type="http://schemas.openxmlformats.org/officeDocument/2006/relationships/image" Target="../media/image30.png"/><Relationship Id="rId16" Type="http://schemas.openxmlformats.org/officeDocument/2006/relationships/image" Target="../media/image9.png"/><Relationship Id="rId20"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8.svg"/><Relationship Id="rId10" Type="http://schemas.openxmlformats.org/officeDocument/2006/relationships/image" Target="../media/image38.png"/><Relationship Id="rId19" Type="http://schemas.openxmlformats.org/officeDocument/2006/relationships/image" Target="../media/image43.sv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35160" y="5609354"/>
            <a:ext cx="2451435" cy="245143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C57B"/>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556"/>
                </a:lnSpc>
              </a:pPr>
              <a:endParaRPr/>
            </a:p>
          </p:txBody>
        </p:sp>
      </p:grpSp>
      <p:grpSp>
        <p:nvGrpSpPr>
          <p:cNvPr id="5" name="Group 5"/>
          <p:cNvGrpSpPr/>
          <p:nvPr/>
        </p:nvGrpSpPr>
        <p:grpSpPr>
          <a:xfrm>
            <a:off x="5932266" y="5609354"/>
            <a:ext cx="2451435" cy="245143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556"/>
                </a:lnSpc>
              </a:pPr>
              <a:endParaRPr/>
            </a:p>
          </p:txBody>
        </p:sp>
      </p:grpSp>
      <p:grpSp>
        <p:nvGrpSpPr>
          <p:cNvPr id="8" name="Group 8"/>
          <p:cNvGrpSpPr/>
          <p:nvPr/>
        </p:nvGrpSpPr>
        <p:grpSpPr>
          <a:xfrm>
            <a:off x="8790314" y="5609354"/>
            <a:ext cx="2451435" cy="245143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C57B"/>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556"/>
                </a:lnSpc>
              </a:pPr>
              <a:endParaRPr/>
            </a:p>
          </p:txBody>
        </p:sp>
      </p:grpSp>
      <p:grpSp>
        <p:nvGrpSpPr>
          <p:cNvPr id="11" name="Group 11"/>
          <p:cNvGrpSpPr/>
          <p:nvPr/>
        </p:nvGrpSpPr>
        <p:grpSpPr>
          <a:xfrm>
            <a:off x="11687420" y="5609354"/>
            <a:ext cx="2451435" cy="245143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556"/>
                </a:lnSpc>
              </a:pPr>
              <a:endParaRPr/>
            </a:p>
          </p:txBody>
        </p:sp>
      </p:grpSp>
      <p:grpSp>
        <p:nvGrpSpPr>
          <p:cNvPr id="14" name="Group 14"/>
          <p:cNvGrpSpPr/>
          <p:nvPr/>
        </p:nvGrpSpPr>
        <p:grpSpPr>
          <a:xfrm>
            <a:off x="11921275" y="4397246"/>
            <a:ext cx="3298919" cy="598911"/>
            <a:chOff x="0" y="0"/>
            <a:chExt cx="1042621" cy="189285"/>
          </a:xfrm>
        </p:grpSpPr>
        <p:sp>
          <p:nvSpPr>
            <p:cNvPr id="15" name="Freeform 15"/>
            <p:cNvSpPr/>
            <p:nvPr/>
          </p:nvSpPr>
          <p:spPr>
            <a:xfrm>
              <a:off x="0" y="0"/>
              <a:ext cx="1042621" cy="189285"/>
            </a:xfrm>
            <a:custGeom>
              <a:avLst/>
              <a:gdLst/>
              <a:ahLst/>
              <a:cxnLst/>
              <a:rect l="l" t="t" r="r" b="b"/>
              <a:pathLst>
                <a:path w="1042621" h="189285">
                  <a:moveTo>
                    <a:pt x="94643" y="0"/>
                  </a:moveTo>
                  <a:lnTo>
                    <a:pt x="947979" y="0"/>
                  </a:lnTo>
                  <a:cubicBezTo>
                    <a:pt x="1000248" y="0"/>
                    <a:pt x="1042621" y="42373"/>
                    <a:pt x="1042621" y="94643"/>
                  </a:cubicBezTo>
                  <a:lnTo>
                    <a:pt x="1042621" y="94643"/>
                  </a:lnTo>
                  <a:cubicBezTo>
                    <a:pt x="1042621" y="146912"/>
                    <a:pt x="1000248" y="189285"/>
                    <a:pt x="947979" y="189285"/>
                  </a:cubicBezTo>
                  <a:lnTo>
                    <a:pt x="94643" y="189285"/>
                  </a:lnTo>
                  <a:cubicBezTo>
                    <a:pt x="42373" y="189285"/>
                    <a:pt x="0" y="146912"/>
                    <a:pt x="0" y="94643"/>
                  </a:cubicBezTo>
                  <a:lnTo>
                    <a:pt x="0" y="94643"/>
                  </a:lnTo>
                  <a:cubicBezTo>
                    <a:pt x="0" y="42373"/>
                    <a:pt x="42373" y="0"/>
                    <a:pt x="94643" y="0"/>
                  </a:cubicBezTo>
                  <a:close/>
                </a:path>
              </a:pathLst>
            </a:custGeom>
            <a:solidFill>
              <a:srgbClr val="004AAD"/>
            </a:solidFill>
          </p:spPr>
          <p:txBody>
            <a:bodyPr/>
            <a:lstStyle/>
            <a:p>
              <a:endParaRPr lang="en-US"/>
            </a:p>
          </p:txBody>
        </p:sp>
        <p:sp>
          <p:nvSpPr>
            <p:cNvPr id="16" name="TextBox 16"/>
            <p:cNvSpPr txBox="1"/>
            <p:nvPr/>
          </p:nvSpPr>
          <p:spPr>
            <a:xfrm>
              <a:off x="0" y="-38100"/>
              <a:ext cx="1042621" cy="227385"/>
            </a:xfrm>
            <a:prstGeom prst="rect">
              <a:avLst/>
            </a:prstGeom>
          </p:spPr>
          <p:txBody>
            <a:bodyPr lIns="50800" tIns="50800" rIns="50800" bIns="50800" rtlCol="0" anchor="ctr"/>
            <a:lstStyle/>
            <a:p>
              <a:pPr algn="ctr">
                <a:lnSpc>
                  <a:spcPts val="2556"/>
                </a:lnSpc>
              </a:pPr>
              <a:endParaRPr/>
            </a:p>
          </p:txBody>
        </p:sp>
      </p:grpSp>
      <p:grpSp>
        <p:nvGrpSpPr>
          <p:cNvPr id="17" name="Group 17"/>
          <p:cNvGrpSpPr/>
          <p:nvPr/>
        </p:nvGrpSpPr>
        <p:grpSpPr>
          <a:xfrm>
            <a:off x="11921275" y="3529212"/>
            <a:ext cx="3298919" cy="598911"/>
            <a:chOff x="0" y="0"/>
            <a:chExt cx="1042621" cy="189285"/>
          </a:xfrm>
        </p:grpSpPr>
        <p:sp>
          <p:nvSpPr>
            <p:cNvPr id="18" name="Freeform 18"/>
            <p:cNvSpPr/>
            <p:nvPr/>
          </p:nvSpPr>
          <p:spPr>
            <a:xfrm>
              <a:off x="0" y="0"/>
              <a:ext cx="1042621" cy="189285"/>
            </a:xfrm>
            <a:custGeom>
              <a:avLst/>
              <a:gdLst/>
              <a:ahLst/>
              <a:cxnLst/>
              <a:rect l="l" t="t" r="r" b="b"/>
              <a:pathLst>
                <a:path w="1042621" h="189285">
                  <a:moveTo>
                    <a:pt x="94643" y="0"/>
                  </a:moveTo>
                  <a:lnTo>
                    <a:pt x="947979" y="0"/>
                  </a:lnTo>
                  <a:cubicBezTo>
                    <a:pt x="1000248" y="0"/>
                    <a:pt x="1042621" y="42373"/>
                    <a:pt x="1042621" y="94643"/>
                  </a:cubicBezTo>
                  <a:lnTo>
                    <a:pt x="1042621" y="94643"/>
                  </a:lnTo>
                  <a:cubicBezTo>
                    <a:pt x="1042621" y="146912"/>
                    <a:pt x="1000248" y="189285"/>
                    <a:pt x="947979" y="189285"/>
                  </a:cubicBezTo>
                  <a:lnTo>
                    <a:pt x="94643" y="189285"/>
                  </a:lnTo>
                  <a:cubicBezTo>
                    <a:pt x="42373" y="189285"/>
                    <a:pt x="0" y="146912"/>
                    <a:pt x="0" y="94643"/>
                  </a:cubicBezTo>
                  <a:lnTo>
                    <a:pt x="0" y="94643"/>
                  </a:lnTo>
                  <a:cubicBezTo>
                    <a:pt x="0" y="42373"/>
                    <a:pt x="42373" y="0"/>
                    <a:pt x="94643" y="0"/>
                  </a:cubicBezTo>
                  <a:close/>
                </a:path>
              </a:pathLst>
            </a:custGeom>
            <a:solidFill>
              <a:srgbClr val="13C57B"/>
            </a:solidFill>
          </p:spPr>
          <p:txBody>
            <a:bodyPr/>
            <a:lstStyle/>
            <a:p>
              <a:endParaRPr lang="en-US"/>
            </a:p>
          </p:txBody>
        </p:sp>
        <p:sp>
          <p:nvSpPr>
            <p:cNvPr id="19" name="TextBox 19"/>
            <p:cNvSpPr txBox="1"/>
            <p:nvPr/>
          </p:nvSpPr>
          <p:spPr>
            <a:xfrm>
              <a:off x="0" y="-38100"/>
              <a:ext cx="1042621" cy="227385"/>
            </a:xfrm>
            <a:prstGeom prst="rect">
              <a:avLst/>
            </a:prstGeom>
          </p:spPr>
          <p:txBody>
            <a:bodyPr lIns="50800" tIns="50800" rIns="50800" bIns="50800" rtlCol="0" anchor="ctr"/>
            <a:lstStyle/>
            <a:p>
              <a:pPr algn="ctr">
                <a:lnSpc>
                  <a:spcPts val="2556"/>
                </a:lnSpc>
              </a:pPr>
              <a:endParaRPr/>
            </a:p>
          </p:txBody>
        </p:sp>
      </p:grpSp>
      <p:grpSp>
        <p:nvGrpSpPr>
          <p:cNvPr id="20" name="Group 20"/>
          <p:cNvGrpSpPr/>
          <p:nvPr/>
        </p:nvGrpSpPr>
        <p:grpSpPr>
          <a:xfrm>
            <a:off x="3271317" y="5845511"/>
            <a:ext cx="1979121" cy="197912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txBody>
            <a:bodyPr/>
            <a:lstStyle/>
            <a:p>
              <a:endParaRPr lang="en-US"/>
            </a:p>
          </p:txBody>
        </p:sp>
      </p:grpSp>
      <p:grpSp>
        <p:nvGrpSpPr>
          <p:cNvPr id="22" name="Group 22"/>
          <p:cNvGrpSpPr/>
          <p:nvPr/>
        </p:nvGrpSpPr>
        <p:grpSpPr>
          <a:xfrm>
            <a:off x="4855014" y="7228397"/>
            <a:ext cx="757894" cy="75789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38100" cap="sq">
              <a:solidFill>
                <a:srgbClr val="FFFFFF"/>
              </a:solidFill>
              <a:prstDash val="solid"/>
              <a:miter/>
            </a:ln>
          </p:spPr>
          <p:txBody>
            <a:bodyPr/>
            <a:lstStyle/>
            <a:p>
              <a:endParaRPr lang="en-US"/>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556"/>
                </a:lnSpc>
              </a:pPr>
              <a:endParaRPr/>
            </a:p>
          </p:txBody>
        </p:sp>
      </p:grpSp>
      <p:grpSp>
        <p:nvGrpSpPr>
          <p:cNvPr id="25" name="Group 25"/>
          <p:cNvGrpSpPr/>
          <p:nvPr/>
        </p:nvGrpSpPr>
        <p:grpSpPr>
          <a:xfrm>
            <a:off x="6168423" y="5845511"/>
            <a:ext cx="1979121" cy="197912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14285" b="-14285"/>
              </a:stretch>
            </a:blipFill>
          </p:spPr>
          <p:txBody>
            <a:bodyPr/>
            <a:lstStyle/>
            <a:p>
              <a:endParaRPr lang="en-US"/>
            </a:p>
          </p:txBody>
        </p:sp>
      </p:grpSp>
      <p:grpSp>
        <p:nvGrpSpPr>
          <p:cNvPr id="27" name="Group 27"/>
          <p:cNvGrpSpPr/>
          <p:nvPr/>
        </p:nvGrpSpPr>
        <p:grpSpPr>
          <a:xfrm>
            <a:off x="7772729" y="7228397"/>
            <a:ext cx="757894" cy="75789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C57B"/>
            </a:solidFill>
            <a:ln w="38100" cap="sq">
              <a:solidFill>
                <a:srgbClr val="FFFFFF"/>
              </a:solidFill>
              <a:prstDash val="solid"/>
              <a:miter/>
            </a:ln>
          </p:spPr>
          <p:txBody>
            <a:bodyPr/>
            <a:lstStyle/>
            <a:p>
              <a:endParaRPr lang="en-US"/>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556"/>
                </a:lnSpc>
              </a:pPr>
              <a:endParaRPr/>
            </a:p>
          </p:txBody>
        </p:sp>
      </p:grpSp>
      <p:grpSp>
        <p:nvGrpSpPr>
          <p:cNvPr id="30" name="Group 30"/>
          <p:cNvGrpSpPr/>
          <p:nvPr/>
        </p:nvGrpSpPr>
        <p:grpSpPr>
          <a:xfrm>
            <a:off x="9026471" y="5845511"/>
            <a:ext cx="1979121" cy="1979121"/>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a:solidFill>
                <a:srgbClr val="000000"/>
              </a:solidFill>
            </a:ln>
          </p:spPr>
          <p:txBody>
            <a:bodyPr/>
            <a:lstStyle/>
            <a:p>
              <a:endParaRPr lang="en-US"/>
            </a:p>
          </p:txBody>
        </p:sp>
      </p:grpSp>
      <p:grpSp>
        <p:nvGrpSpPr>
          <p:cNvPr id="32" name="Group 32"/>
          <p:cNvGrpSpPr/>
          <p:nvPr/>
        </p:nvGrpSpPr>
        <p:grpSpPr>
          <a:xfrm>
            <a:off x="10630778" y="7228397"/>
            <a:ext cx="757894" cy="75789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38100" cap="sq">
              <a:solidFill>
                <a:srgbClr val="FFFFFF"/>
              </a:solidFill>
              <a:prstDash val="solid"/>
              <a:miter/>
            </a:ln>
          </p:spPr>
          <p:txBody>
            <a:bodyPr/>
            <a:lstStyle/>
            <a:p>
              <a:endParaRPr lang="en-US"/>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556"/>
                </a:lnSpc>
              </a:pPr>
              <a:endParaRPr/>
            </a:p>
          </p:txBody>
        </p:sp>
      </p:grpSp>
      <p:grpSp>
        <p:nvGrpSpPr>
          <p:cNvPr id="35" name="Group 35"/>
          <p:cNvGrpSpPr/>
          <p:nvPr/>
        </p:nvGrpSpPr>
        <p:grpSpPr>
          <a:xfrm>
            <a:off x="11923577" y="5845511"/>
            <a:ext cx="1979121" cy="1979121"/>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a:solidFill>
                <a:srgbClr val="000000"/>
              </a:solidFill>
            </a:ln>
          </p:spPr>
          <p:txBody>
            <a:bodyPr/>
            <a:lstStyle/>
            <a:p>
              <a:endParaRPr lang="en-US"/>
            </a:p>
          </p:txBody>
        </p:sp>
      </p:grpSp>
      <p:grpSp>
        <p:nvGrpSpPr>
          <p:cNvPr id="37" name="Group 37"/>
          <p:cNvGrpSpPr/>
          <p:nvPr/>
        </p:nvGrpSpPr>
        <p:grpSpPr>
          <a:xfrm>
            <a:off x="13527884" y="7228397"/>
            <a:ext cx="757894" cy="757894"/>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C57B"/>
            </a:solidFill>
            <a:ln w="38100" cap="sq">
              <a:solidFill>
                <a:srgbClr val="FFFFFF"/>
              </a:solidFill>
              <a:prstDash val="solid"/>
              <a:miter/>
            </a:ln>
          </p:spPr>
          <p:txBody>
            <a:bodyPr/>
            <a:lstStyle/>
            <a:p>
              <a:endParaRPr lang="en-US"/>
            </a:p>
          </p:txBody>
        </p:sp>
        <p:sp>
          <p:nvSpPr>
            <p:cNvPr id="39" name="TextBox 39"/>
            <p:cNvSpPr txBox="1"/>
            <p:nvPr/>
          </p:nvSpPr>
          <p:spPr>
            <a:xfrm>
              <a:off x="76200" y="38100"/>
              <a:ext cx="660400" cy="698500"/>
            </a:xfrm>
            <a:prstGeom prst="rect">
              <a:avLst/>
            </a:prstGeom>
          </p:spPr>
          <p:txBody>
            <a:bodyPr lIns="50800" tIns="50800" rIns="50800" bIns="50800" rtlCol="0" anchor="ctr"/>
            <a:lstStyle/>
            <a:p>
              <a:pPr algn="ctr">
                <a:lnSpc>
                  <a:spcPts val="2556"/>
                </a:lnSpc>
              </a:pPr>
              <a:endParaRPr/>
            </a:p>
          </p:txBody>
        </p:sp>
      </p:grpSp>
      <p:sp>
        <p:nvSpPr>
          <p:cNvPr id="40" name="Freeform 40"/>
          <p:cNvSpPr/>
          <p:nvPr/>
        </p:nvSpPr>
        <p:spPr>
          <a:xfrm>
            <a:off x="14765813" y="3715124"/>
            <a:ext cx="291701" cy="208265"/>
          </a:xfrm>
          <a:custGeom>
            <a:avLst/>
            <a:gdLst/>
            <a:ahLst/>
            <a:cxnLst/>
            <a:rect l="l" t="t" r="r" b="b"/>
            <a:pathLst>
              <a:path w="291701" h="208265">
                <a:moveTo>
                  <a:pt x="0" y="0"/>
                </a:moveTo>
                <a:lnTo>
                  <a:pt x="291701" y="0"/>
                </a:lnTo>
                <a:lnTo>
                  <a:pt x="291701" y="208265"/>
                </a:lnTo>
                <a:lnTo>
                  <a:pt x="0" y="208265"/>
                </a:lnTo>
                <a:lnTo>
                  <a:pt x="0" y="0"/>
                </a:lnTo>
                <a:close/>
              </a:path>
            </a:pathLst>
          </a:custGeom>
          <a:blipFill>
            <a:blip r:embed="rId4">
              <a:extLst>
                <a:ext uri="{96DAC541-7B7A-43D3-8B79-37D633B846F1}">
                  <asvg:svgBlip xmlns:asvg="http://schemas.microsoft.com/office/drawing/2016/SVG/main" r:embed="rId5"/>
                </a:ext>
              </a:extLst>
            </a:blip>
            <a:stretch>
              <a:fillRect l="-51031"/>
            </a:stretch>
          </a:blipFill>
        </p:spPr>
        <p:txBody>
          <a:bodyPr/>
          <a:lstStyle/>
          <a:p>
            <a:endParaRPr lang="en-US"/>
          </a:p>
        </p:txBody>
      </p:sp>
      <p:sp>
        <p:nvSpPr>
          <p:cNvPr id="41" name="Freeform 41"/>
          <p:cNvSpPr/>
          <p:nvPr/>
        </p:nvSpPr>
        <p:spPr>
          <a:xfrm>
            <a:off x="14765813" y="4607097"/>
            <a:ext cx="291701" cy="208265"/>
          </a:xfrm>
          <a:custGeom>
            <a:avLst/>
            <a:gdLst/>
            <a:ahLst/>
            <a:cxnLst/>
            <a:rect l="l" t="t" r="r" b="b"/>
            <a:pathLst>
              <a:path w="291701" h="208265">
                <a:moveTo>
                  <a:pt x="0" y="0"/>
                </a:moveTo>
                <a:lnTo>
                  <a:pt x="291701" y="0"/>
                </a:lnTo>
                <a:lnTo>
                  <a:pt x="291701" y="208264"/>
                </a:lnTo>
                <a:lnTo>
                  <a:pt x="0" y="208264"/>
                </a:lnTo>
                <a:lnTo>
                  <a:pt x="0" y="0"/>
                </a:lnTo>
                <a:close/>
              </a:path>
            </a:pathLst>
          </a:custGeom>
          <a:blipFill>
            <a:blip r:embed="rId4">
              <a:extLst>
                <a:ext uri="{96DAC541-7B7A-43D3-8B79-37D633B846F1}">
                  <asvg:svgBlip xmlns:asvg="http://schemas.microsoft.com/office/drawing/2016/SVG/main" r:embed="rId5"/>
                </a:ext>
              </a:extLst>
            </a:blip>
            <a:stretch>
              <a:fillRect l="-51031"/>
            </a:stretch>
          </a:blipFill>
        </p:spPr>
        <p:txBody>
          <a:bodyPr/>
          <a:lstStyle/>
          <a:p>
            <a:endParaRPr lang="en-US"/>
          </a:p>
        </p:txBody>
      </p:sp>
      <p:sp>
        <p:nvSpPr>
          <p:cNvPr id="42" name="Freeform 42"/>
          <p:cNvSpPr/>
          <p:nvPr/>
        </p:nvSpPr>
        <p:spPr>
          <a:xfrm>
            <a:off x="14710406" y="-142414"/>
            <a:ext cx="3546209" cy="4114800"/>
          </a:xfrm>
          <a:custGeom>
            <a:avLst/>
            <a:gdLst/>
            <a:ahLst/>
            <a:cxnLst/>
            <a:rect l="l" t="t" r="r" b="b"/>
            <a:pathLst>
              <a:path w="3546209" h="4114800">
                <a:moveTo>
                  <a:pt x="0" y="0"/>
                </a:moveTo>
                <a:lnTo>
                  <a:pt x="3546210" y="0"/>
                </a:lnTo>
                <a:lnTo>
                  <a:pt x="354621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3" name="Freeform 43"/>
          <p:cNvSpPr/>
          <p:nvPr/>
        </p:nvSpPr>
        <p:spPr>
          <a:xfrm>
            <a:off x="31385" y="8730877"/>
            <a:ext cx="2481598" cy="1636653"/>
          </a:xfrm>
          <a:custGeom>
            <a:avLst/>
            <a:gdLst/>
            <a:ahLst/>
            <a:cxnLst/>
            <a:rect l="l" t="t" r="r" b="b"/>
            <a:pathLst>
              <a:path w="3961336" h="3644429">
                <a:moveTo>
                  <a:pt x="0" y="0"/>
                </a:moveTo>
                <a:lnTo>
                  <a:pt x="3961336" y="0"/>
                </a:lnTo>
                <a:lnTo>
                  <a:pt x="3961336" y="3644429"/>
                </a:lnTo>
                <a:lnTo>
                  <a:pt x="0" y="36444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44" name="Freeform 44"/>
          <p:cNvSpPr/>
          <p:nvPr/>
        </p:nvSpPr>
        <p:spPr>
          <a:xfrm>
            <a:off x="31385" y="-1"/>
            <a:ext cx="2097496" cy="2059529"/>
          </a:xfrm>
          <a:custGeom>
            <a:avLst/>
            <a:gdLst/>
            <a:ahLst/>
            <a:cxnLst/>
            <a:rect l="l" t="t" r="r" b="b"/>
            <a:pathLst>
              <a:path w="3193132" h="2813948">
                <a:moveTo>
                  <a:pt x="0" y="0"/>
                </a:moveTo>
                <a:lnTo>
                  <a:pt x="3193132" y="0"/>
                </a:lnTo>
                <a:lnTo>
                  <a:pt x="3193132" y="2813948"/>
                </a:lnTo>
                <a:lnTo>
                  <a:pt x="0" y="2813948"/>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45" name="Freeform 45"/>
          <p:cNvSpPr/>
          <p:nvPr/>
        </p:nvSpPr>
        <p:spPr>
          <a:xfrm>
            <a:off x="15049818" y="9114023"/>
            <a:ext cx="3120868" cy="1253507"/>
          </a:xfrm>
          <a:custGeom>
            <a:avLst/>
            <a:gdLst/>
            <a:ahLst/>
            <a:cxnLst/>
            <a:rect l="l" t="t" r="r" b="b"/>
            <a:pathLst>
              <a:path w="4762744" h="1636652">
                <a:moveTo>
                  <a:pt x="0" y="0"/>
                </a:moveTo>
                <a:lnTo>
                  <a:pt x="4762745" y="0"/>
                </a:lnTo>
                <a:lnTo>
                  <a:pt x="4762745" y="1636652"/>
                </a:lnTo>
                <a:lnTo>
                  <a:pt x="0" y="1636652"/>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a:p>
        </p:txBody>
      </p:sp>
      <p:sp>
        <p:nvSpPr>
          <p:cNvPr id="46" name="Freeform 46"/>
          <p:cNvSpPr/>
          <p:nvPr/>
        </p:nvSpPr>
        <p:spPr>
          <a:xfrm rot="5400000">
            <a:off x="-1188930" y="3668155"/>
            <a:ext cx="2986323" cy="608463"/>
          </a:xfrm>
          <a:custGeom>
            <a:avLst/>
            <a:gdLst/>
            <a:ahLst/>
            <a:cxnLst/>
            <a:rect l="l" t="t" r="r" b="b"/>
            <a:pathLst>
              <a:path w="2986323" h="608463">
                <a:moveTo>
                  <a:pt x="0" y="0"/>
                </a:moveTo>
                <a:lnTo>
                  <a:pt x="2986323" y="0"/>
                </a:lnTo>
                <a:lnTo>
                  <a:pt x="2986323" y="608463"/>
                </a:lnTo>
                <a:lnTo>
                  <a:pt x="0" y="608463"/>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47" name="TextBox 47"/>
          <p:cNvSpPr txBox="1"/>
          <p:nvPr/>
        </p:nvSpPr>
        <p:spPr>
          <a:xfrm>
            <a:off x="3101400" y="8201542"/>
            <a:ext cx="2511509" cy="720725"/>
          </a:xfrm>
          <a:prstGeom prst="rect">
            <a:avLst/>
          </a:prstGeom>
        </p:spPr>
        <p:txBody>
          <a:bodyPr lIns="0" tIns="0" rIns="0" bIns="0" rtlCol="0" anchor="t">
            <a:spAutoFit/>
          </a:bodyPr>
          <a:lstStyle/>
          <a:p>
            <a:pPr marL="0" lvl="0" indent="0" algn="ctr">
              <a:lnSpc>
                <a:spcPts val="2800"/>
              </a:lnSpc>
              <a:spcBef>
                <a:spcPct val="0"/>
              </a:spcBef>
            </a:pPr>
            <a:r>
              <a:rPr lang="en-US" sz="2000" spc="-96" dirty="0">
                <a:solidFill>
                  <a:srgbClr val="004AAD"/>
                </a:solidFill>
                <a:latin typeface="Poppins Bold"/>
              </a:rPr>
              <a:t>AHMED HANIF  60301085</a:t>
            </a:r>
          </a:p>
        </p:txBody>
      </p:sp>
      <p:sp>
        <p:nvSpPr>
          <p:cNvPr id="48" name="TextBox 48"/>
          <p:cNvSpPr txBox="1"/>
          <p:nvPr/>
        </p:nvSpPr>
        <p:spPr>
          <a:xfrm>
            <a:off x="6061336" y="8201542"/>
            <a:ext cx="2193294" cy="1073150"/>
          </a:xfrm>
          <a:prstGeom prst="rect">
            <a:avLst/>
          </a:prstGeom>
        </p:spPr>
        <p:txBody>
          <a:bodyPr lIns="0" tIns="0" rIns="0" bIns="0" rtlCol="0" anchor="t">
            <a:spAutoFit/>
          </a:bodyPr>
          <a:lstStyle/>
          <a:p>
            <a:pPr algn="ctr">
              <a:lnSpc>
                <a:spcPts val="2800"/>
              </a:lnSpc>
            </a:pPr>
            <a:r>
              <a:rPr lang="en-US" sz="2000" spc="-96">
                <a:solidFill>
                  <a:srgbClr val="004AAD"/>
                </a:solidFill>
                <a:latin typeface="Poppins Bold"/>
              </a:rPr>
              <a:t>GEITH EL-ZAHER</a:t>
            </a:r>
          </a:p>
          <a:p>
            <a:pPr algn="ctr">
              <a:lnSpc>
                <a:spcPts val="2800"/>
              </a:lnSpc>
            </a:pPr>
            <a:r>
              <a:rPr lang="en-US" sz="2000" spc="-96">
                <a:solidFill>
                  <a:srgbClr val="004AAD"/>
                </a:solidFill>
                <a:latin typeface="Poppins Bold"/>
              </a:rPr>
              <a:t>60300365</a:t>
            </a:r>
          </a:p>
          <a:p>
            <a:pPr marL="0" lvl="0" indent="0" algn="ctr">
              <a:lnSpc>
                <a:spcPts val="2800"/>
              </a:lnSpc>
              <a:spcBef>
                <a:spcPct val="0"/>
              </a:spcBef>
            </a:pPr>
            <a:endParaRPr lang="en-US" sz="2000" spc="-96">
              <a:solidFill>
                <a:srgbClr val="004AAD"/>
              </a:solidFill>
              <a:latin typeface="Poppins Bold"/>
            </a:endParaRPr>
          </a:p>
        </p:txBody>
      </p:sp>
      <p:sp>
        <p:nvSpPr>
          <p:cNvPr id="49" name="TextBox 49"/>
          <p:cNvSpPr txBox="1"/>
          <p:nvPr/>
        </p:nvSpPr>
        <p:spPr>
          <a:xfrm>
            <a:off x="3271317" y="8954879"/>
            <a:ext cx="2186523" cy="368300"/>
          </a:xfrm>
          <a:prstGeom prst="rect">
            <a:avLst/>
          </a:prstGeom>
        </p:spPr>
        <p:txBody>
          <a:bodyPr lIns="0" tIns="0" rIns="0" bIns="0" rtlCol="0" anchor="t">
            <a:spAutoFit/>
          </a:bodyPr>
          <a:lstStyle/>
          <a:p>
            <a:pPr algn="ctr">
              <a:lnSpc>
                <a:spcPts val="2800"/>
              </a:lnSpc>
              <a:spcBef>
                <a:spcPct val="0"/>
              </a:spcBef>
            </a:pPr>
            <a:r>
              <a:rPr lang="en-US" sz="2000" dirty="0">
                <a:solidFill>
                  <a:srgbClr val="000000"/>
                </a:solidFill>
                <a:latin typeface="Poppins"/>
              </a:rPr>
              <a:t>Project Manager</a:t>
            </a:r>
          </a:p>
        </p:txBody>
      </p:sp>
      <p:sp>
        <p:nvSpPr>
          <p:cNvPr id="50" name="TextBox 50"/>
          <p:cNvSpPr txBox="1"/>
          <p:nvPr/>
        </p:nvSpPr>
        <p:spPr>
          <a:xfrm>
            <a:off x="5808655" y="8922068"/>
            <a:ext cx="2981659" cy="605790"/>
          </a:xfrm>
          <a:prstGeom prst="rect">
            <a:avLst/>
          </a:prstGeom>
        </p:spPr>
        <p:txBody>
          <a:bodyPr lIns="0" tIns="0" rIns="0" bIns="0" rtlCol="0" anchor="t">
            <a:spAutoFit/>
          </a:bodyPr>
          <a:lstStyle/>
          <a:p>
            <a:pPr algn="ctr">
              <a:lnSpc>
                <a:spcPts val="2800"/>
              </a:lnSpc>
            </a:pPr>
            <a:r>
              <a:rPr lang="en-US" sz="2000">
                <a:solidFill>
                  <a:srgbClr val="000000"/>
                </a:solidFill>
                <a:latin typeface="Poppins"/>
              </a:rPr>
              <a:t>Marketing Coordinator</a:t>
            </a:r>
          </a:p>
          <a:p>
            <a:pPr algn="ctr">
              <a:lnSpc>
                <a:spcPts val="1820"/>
              </a:lnSpc>
              <a:spcBef>
                <a:spcPct val="0"/>
              </a:spcBef>
            </a:pPr>
            <a:endParaRPr lang="en-US" sz="2000">
              <a:solidFill>
                <a:srgbClr val="000000"/>
              </a:solidFill>
              <a:latin typeface="Poppins"/>
            </a:endParaRPr>
          </a:p>
        </p:txBody>
      </p:sp>
      <p:sp>
        <p:nvSpPr>
          <p:cNvPr id="51" name="TextBox 51"/>
          <p:cNvSpPr txBox="1"/>
          <p:nvPr/>
        </p:nvSpPr>
        <p:spPr>
          <a:xfrm>
            <a:off x="8894304" y="8201542"/>
            <a:ext cx="2243456" cy="720725"/>
          </a:xfrm>
          <a:prstGeom prst="rect">
            <a:avLst/>
          </a:prstGeom>
        </p:spPr>
        <p:txBody>
          <a:bodyPr lIns="0" tIns="0" rIns="0" bIns="0" rtlCol="0" anchor="t">
            <a:spAutoFit/>
          </a:bodyPr>
          <a:lstStyle/>
          <a:p>
            <a:pPr algn="ctr">
              <a:lnSpc>
                <a:spcPts val="2800"/>
              </a:lnSpc>
            </a:pPr>
            <a:r>
              <a:rPr lang="en-US" sz="2000" spc="-96">
                <a:solidFill>
                  <a:srgbClr val="004AAD"/>
                </a:solidFill>
                <a:latin typeface="Poppins Bold"/>
              </a:rPr>
              <a:t>IBRAHIM ELZINE</a:t>
            </a:r>
          </a:p>
          <a:p>
            <a:pPr marL="0" lvl="0" indent="0" algn="ctr">
              <a:lnSpc>
                <a:spcPts val="2800"/>
              </a:lnSpc>
              <a:spcBef>
                <a:spcPct val="0"/>
              </a:spcBef>
            </a:pPr>
            <a:r>
              <a:rPr lang="en-US" sz="2000" spc="-96">
                <a:solidFill>
                  <a:srgbClr val="004AAD"/>
                </a:solidFill>
                <a:latin typeface="Poppins Bold"/>
              </a:rPr>
              <a:t>60074319</a:t>
            </a:r>
          </a:p>
        </p:txBody>
      </p:sp>
      <p:sp>
        <p:nvSpPr>
          <p:cNvPr id="52" name="TextBox 52"/>
          <p:cNvSpPr txBox="1"/>
          <p:nvPr/>
        </p:nvSpPr>
        <p:spPr>
          <a:xfrm>
            <a:off x="11687420" y="8201542"/>
            <a:ext cx="2883070" cy="720725"/>
          </a:xfrm>
          <a:prstGeom prst="rect">
            <a:avLst/>
          </a:prstGeom>
        </p:spPr>
        <p:txBody>
          <a:bodyPr lIns="0" tIns="0" rIns="0" bIns="0" rtlCol="0" anchor="t">
            <a:spAutoFit/>
          </a:bodyPr>
          <a:lstStyle/>
          <a:p>
            <a:pPr algn="ctr">
              <a:lnSpc>
                <a:spcPts val="2800"/>
              </a:lnSpc>
            </a:pPr>
            <a:r>
              <a:rPr lang="en-US" sz="2000" spc="-96">
                <a:solidFill>
                  <a:srgbClr val="004AAD"/>
                </a:solidFill>
                <a:latin typeface="Poppins Bold"/>
              </a:rPr>
              <a:t>MOHAMMED AL-KAABI</a:t>
            </a:r>
          </a:p>
          <a:p>
            <a:pPr marL="0" lvl="0" indent="0" algn="ctr">
              <a:lnSpc>
                <a:spcPts val="2800"/>
              </a:lnSpc>
              <a:spcBef>
                <a:spcPct val="0"/>
              </a:spcBef>
            </a:pPr>
            <a:r>
              <a:rPr lang="en-US" sz="2000" spc="-96">
                <a:solidFill>
                  <a:srgbClr val="004AAD"/>
                </a:solidFill>
                <a:latin typeface="Poppins Bold"/>
              </a:rPr>
              <a:t>60100771</a:t>
            </a:r>
          </a:p>
        </p:txBody>
      </p:sp>
      <p:sp>
        <p:nvSpPr>
          <p:cNvPr id="53" name="TextBox 53"/>
          <p:cNvSpPr txBox="1"/>
          <p:nvPr/>
        </p:nvSpPr>
        <p:spPr>
          <a:xfrm>
            <a:off x="11687420" y="8922068"/>
            <a:ext cx="3120868" cy="1073150"/>
          </a:xfrm>
          <a:prstGeom prst="rect">
            <a:avLst/>
          </a:prstGeom>
        </p:spPr>
        <p:txBody>
          <a:bodyPr lIns="0" tIns="0" rIns="0" bIns="0" rtlCol="0" anchor="t">
            <a:spAutoFit/>
          </a:bodyPr>
          <a:lstStyle/>
          <a:p>
            <a:pPr algn="ctr">
              <a:lnSpc>
                <a:spcPts val="2800"/>
              </a:lnSpc>
            </a:pPr>
            <a:r>
              <a:rPr lang="en-US" sz="2000">
                <a:solidFill>
                  <a:srgbClr val="000000"/>
                </a:solidFill>
                <a:latin typeface="Poppins"/>
              </a:rPr>
              <a:t>Stakeholder Relations Manager </a:t>
            </a:r>
          </a:p>
          <a:p>
            <a:pPr algn="ctr">
              <a:lnSpc>
                <a:spcPts val="2800"/>
              </a:lnSpc>
              <a:spcBef>
                <a:spcPct val="0"/>
              </a:spcBef>
            </a:pPr>
            <a:endParaRPr lang="en-US" sz="2000">
              <a:solidFill>
                <a:srgbClr val="000000"/>
              </a:solidFill>
              <a:latin typeface="Poppins"/>
            </a:endParaRPr>
          </a:p>
        </p:txBody>
      </p:sp>
      <p:sp>
        <p:nvSpPr>
          <p:cNvPr id="54" name="TextBox 54"/>
          <p:cNvSpPr txBox="1"/>
          <p:nvPr/>
        </p:nvSpPr>
        <p:spPr>
          <a:xfrm>
            <a:off x="12162662" y="4494581"/>
            <a:ext cx="2581682" cy="368300"/>
          </a:xfrm>
          <a:prstGeom prst="rect">
            <a:avLst/>
          </a:prstGeom>
        </p:spPr>
        <p:txBody>
          <a:bodyPr lIns="0" tIns="0" rIns="0" bIns="0" rtlCol="0" anchor="t">
            <a:spAutoFit/>
          </a:bodyPr>
          <a:lstStyle/>
          <a:p>
            <a:pPr marL="0" lvl="0" indent="0" algn="l">
              <a:lnSpc>
                <a:spcPts val="2800"/>
              </a:lnSpc>
              <a:spcBef>
                <a:spcPct val="0"/>
              </a:spcBef>
            </a:pPr>
            <a:r>
              <a:rPr lang="en-US" sz="2000" spc="-96">
                <a:solidFill>
                  <a:srgbClr val="FFFFFF"/>
                </a:solidFill>
                <a:latin typeface="Poppins Bold"/>
              </a:rPr>
              <a:t>MS. AMY SENOUSI</a:t>
            </a:r>
          </a:p>
        </p:txBody>
      </p:sp>
      <p:sp>
        <p:nvSpPr>
          <p:cNvPr id="55" name="TextBox 55"/>
          <p:cNvSpPr txBox="1"/>
          <p:nvPr/>
        </p:nvSpPr>
        <p:spPr>
          <a:xfrm>
            <a:off x="12196599" y="3604086"/>
            <a:ext cx="2513807" cy="368300"/>
          </a:xfrm>
          <a:prstGeom prst="rect">
            <a:avLst/>
          </a:prstGeom>
        </p:spPr>
        <p:txBody>
          <a:bodyPr lIns="0" tIns="0" rIns="0" bIns="0" rtlCol="0" anchor="t">
            <a:spAutoFit/>
          </a:bodyPr>
          <a:lstStyle/>
          <a:p>
            <a:pPr marL="0" lvl="0" indent="0" algn="l">
              <a:lnSpc>
                <a:spcPts val="2800"/>
              </a:lnSpc>
              <a:spcBef>
                <a:spcPct val="0"/>
              </a:spcBef>
            </a:pPr>
            <a:r>
              <a:rPr lang="en-US" sz="2000" spc="-96" dirty="0">
                <a:solidFill>
                  <a:srgbClr val="FFFFFF"/>
                </a:solidFill>
                <a:latin typeface="Poppins Bold"/>
              </a:rPr>
              <a:t>BUSG2201</a:t>
            </a:r>
          </a:p>
        </p:txBody>
      </p:sp>
      <p:sp>
        <p:nvSpPr>
          <p:cNvPr id="56" name="TextBox 56"/>
          <p:cNvSpPr txBox="1"/>
          <p:nvPr/>
        </p:nvSpPr>
        <p:spPr>
          <a:xfrm>
            <a:off x="10737007" y="7366526"/>
            <a:ext cx="545437" cy="463117"/>
          </a:xfrm>
          <a:prstGeom prst="rect">
            <a:avLst/>
          </a:prstGeom>
        </p:spPr>
        <p:txBody>
          <a:bodyPr lIns="0" tIns="0" rIns="0" bIns="0" rtlCol="0" anchor="t">
            <a:spAutoFit/>
          </a:bodyPr>
          <a:lstStyle/>
          <a:p>
            <a:pPr marL="0" lvl="0" indent="0" algn="ctr">
              <a:lnSpc>
                <a:spcPts val="3593"/>
              </a:lnSpc>
              <a:spcBef>
                <a:spcPct val="0"/>
              </a:spcBef>
            </a:pPr>
            <a:r>
              <a:rPr lang="en-US" sz="2566" spc="-123">
                <a:solidFill>
                  <a:srgbClr val="FFFFFF"/>
                </a:solidFill>
                <a:latin typeface="Poppins Bold"/>
              </a:rPr>
              <a:t>03</a:t>
            </a:r>
          </a:p>
        </p:txBody>
      </p:sp>
      <p:sp>
        <p:nvSpPr>
          <p:cNvPr id="57" name="TextBox 57"/>
          <p:cNvSpPr txBox="1"/>
          <p:nvPr/>
        </p:nvSpPr>
        <p:spPr>
          <a:xfrm>
            <a:off x="13636572" y="7366526"/>
            <a:ext cx="545437" cy="463117"/>
          </a:xfrm>
          <a:prstGeom prst="rect">
            <a:avLst/>
          </a:prstGeom>
        </p:spPr>
        <p:txBody>
          <a:bodyPr lIns="0" tIns="0" rIns="0" bIns="0" rtlCol="0" anchor="t">
            <a:spAutoFit/>
          </a:bodyPr>
          <a:lstStyle/>
          <a:p>
            <a:pPr marL="0" lvl="0" indent="0" algn="ctr">
              <a:lnSpc>
                <a:spcPts val="3593"/>
              </a:lnSpc>
              <a:spcBef>
                <a:spcPct val="0"/>
              </a:spcBef>
            </a:pPr>
            <a:r>
              <a:rPr lang="en-US" sz="2566" spc="-123">
                <a:solidFill>
                  <a:srgbClr val="FFFFFF"/>
                </a:solidFill>
                <a:latin typeface="Poppins Bold"/>
              </a:rPr>
              <a:t>04</a:t>
            </a:r>
          </a:p>
        </p:txBody>
      </p:sp>
      <p:sp>
        <p:nvSpPr>
          <p:cNvPr id="58" name="TextBox 58"/>
          <p:cNvSpPr txBox="1"/>
          <p:nvPr/>
        </p:nvSpPr>
        <p:spPr>
          <a:xfrm>
            <a:off x="4973837" y="7366526"/>
            <a:ext cx="545437" cy="463117"/>
          </a:xfrm>
          <a:prstGeom prst="rect">
            <a:avLst/>
          </a:prstGeom>
        </p:spPr>
        <p:txBody>
          <a:bodyPr lIns="0" tIns="0" rIns="0" bIns="0" rtlCol="0" anchor="t">
            <a:spAutoFit/>
          </a:bodyPr>
          <a:lstStyle/>
          <a:p>
            <a:pPr marL="0" lvl="0" indent="0" algn="ctr">
              <a:lnSpc>
                <a:spcPts val="3593"/>
              </a:lnSpc>
              <a:spcBef>
                <a:spcPct val="0"/>
              </a:spcBef>
            </a:pPr>
            <a:r>
              <a:rPr lang="en-US" sz="2566" spc="-123">
                <a:solidFill>
                  <a:srgbClr val="FFFFFF"/>
                </a:solidFill>
                <a:latin typeface="Poppins Bold"/>
              </a:rPr>
              <a:t>01</a:t>
            </a:r>
          </a:p>
        </p:txBody>
      </p:sp>
      <p:sp>
        <p:nvSpPr>
          <p:cNvPr id="59" name="TextBox 59"/>
          <p:cNvSpPr txBox="1"/>
          <p:nvPr/>
        </p:nvSpPr>
        <p:spPr>
          <a:xfrm>
            <a:off x="7873403" y="7366526"/>
            <a:ext cx="545437" cy="463117"/>
          </a:xfrm>
          <a:prstGeom prst="rect">
            <a:avLst/>
          </a:prstGeom>
        </p:spPr>
        <p:txBody>
          <a:bodyPr lIns="0" tIns="0" rIns="0" bIns="0" rtlCol="0" anchor="t">
            <a:spAutoFit/>
          </a:bodyPr>
          <a:lstStyle/>
          <a:p>
            <a:pPr marL="0" lvl="0" indent="0" algn="ctr">
              <a:lnSpc>
                <a:spcPts val="3593"/>
              </a:lnSpc>
              <a:spcBef>
                <a:spcPct val="0"/>
              </a:spcBef>
            </a:pPr>
            <a:r>
              <a:rPr lang="en-US" sz="2566" spc="-123">
                <a:solidFill>
                  <a:srgbClr val="FFFFFF"/>
                </a:solidFill>
                <a:latin typeface="Poppins Bold"/>
              </a:rPr>
              <a:t>02</a:t>
            </a:r>
          </a:p>
        </p:txBody>
      </p:sp>
      <p:sp>
        <p:nvSpPr>
          <p:cNvPr id="60" name="TextBox 60"/>
          <p:cNvSpPr txBox="1"/>
          <p:nvPr/>
        </p:nvSpPr>
        <p:spPr>
          <a:xfrm>
            <a:off x="8790314" y="8890000"/>
            <a:ext cx="2698656" cy="368300"/>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Poppins"/>
              </a:rPr>
              <a:t>Logistics Manager</a:t>
            </a:r>
          </a:p>
        </p:txBody>
      </p:sp>
      <p:sp>
        <p:nvSpPr>
          <p:cNvPr id="61" name="TextBox 61"/>
          <p:cNvSpPr txBox="1"/>
          <p:nvPr/>
        </p:nvSpPr>
        <p:spPr>
          <a:xfrm>
            <a:off x="2225042" y="1398839"/>
            <a:ext cx="11411531" cy="3924765"/>
          </a:xfrm>
          <a:prstGeom prst="rect">
            <a:avLst/>
          </a:prstGeom>
        </p:spPr>
        <p:txBody>
          <a:bodyPr lIns="0" tIns="0" rIns="0" bIns="0" rtlCol="0" anchor="t">
            <a:spAutoFit/>
          </a:bodyPr>
          <a:lstStyle/>
          <a:p>
            <a:pPr algn="ctr">
              <a:lnSpc>
                <a:spcPts val="10143"/>
              </a:lnSpc>
            </a:pPr>
            <a:r>
              <a:rPr lang="en-US" sz="10143">
                <a:solidFill>
                  <a:srgbClr val="000000"/>
                </a:solidFill>
                <a:latin typeface="DM Sans Bold"/>
              </a:rPr>
              <a:t>Environmental Awareness Workshop</a:t>
            </a:r>
          </a:p>
        </p:txBody>
      </p:sp>
      <p:sp>
        <p:nvSpPr>
          <p:cNvPr id="63" name="TextBox 62">
            <a:extLst>
              <a:ext uri="{FF2B5EF4-FFF2-40B4-BE49-F238E27FC236}">
                <a16:creationId xmlns:a16="http://schemas.microsoft.com/office/drawing/2014/main" id="{35CECF6A-C136-66EA-6700-26F3549DE243}"/>
              </a:ext>
            </a:extLst>
          </p:cNvPr>
          <p:cNvSpPr txBox="1"/>
          <p:nvPr/>
        </p:nvSpPr>
        <p:spPr>
          <a:xfrm>
            <a:off x="-3810000" y="392246"/>
            <a:ext cx="10629900" cy="430887"/>
          </a:xfrm>
          <a:prstGeom prst="rect">
            <a:avLst/>
          </a:prstGeom>
          <a:noFill/>
        </p:spPr>
        <p:txBody>
          <a:bodyPr wrap="square">
            <a:spAutoFit/>
          </a:bodyPr>
          <a:lstStyle/>
          <a:p>
            <a:pPr algn="ctr">
              <a:lnSpc>
                <a:spcPts val="2769"/>
              </a:lnSpc>
              <a:spcBef>
                <a:spcPct val="0"/>
              </a:spcBef>
            </a:pPr>
            <a:r>
              <a:rPr lang="en-US" sz="1800" dirty="0">
                <a:latin typeface="Garet"/>
              </a:rPr>
              <a:t>Ahmed Hanif 60301085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824011265"/>
              </p:ext>
            </p:extLst>
          </p:nvPr>
        </p:nvGraphicFramePr>
        <p:xfrm>
          <a:off x="1988247" y="364719"/>
          <a:ext cx="15744019" cy="9906823"/>
        </p:xfrm>
        <a:graphic>
          <a:graphicData uri="http://schemas.openxmlformats.org/drawingml/2006/table">
            <a:tbl>
              <a:tblPr/>
              <a:tblGrid>
                <a:gridCol w="4482867">
                  <a:extLst>
                    <a:ext uri="{9D8B030D-6E8A-4147-A177-3AD203B41FA5}">
                      <a16:colId xmlns:a16="http://schemas.microsoft.com/office/drawing/2014/main" val="20000"/>
                    </a:ext>
                  </a:extLst>
                </a:gridCol>
                <a:gridCol w="11261152">
                  <a:extLst>
                    <a:ext uri="{9D8B030D-6E8A-4147-A177-3AD203B41FA5}">
                      <a16:colId xmlns:a16="http://schemas.microsoft.com/office/drawing/2014/main" val="20001"/>
                    </a:ext>
                  </a:extLst>
                </a:gridCol>
              </a:tblGrid>
              <a:tr h="1173832">
                <a:tc>
                  <a:txBody>
                    <a:bodyPr/>
                    <a:lstStyle/>
                    <a:p>
                      <a:pPr algn="ctr">
                        <a:lnSpc>
                          <a:spcPts val="4899"/>
                        </a:lnSpc>
                        <a:defRPr/>
                      </a:pPr>
                      <a:r>
                        <a:rPr lang="en-US" sz="3499">
                          <a:solidFill>
                            <a:srgbClr val="F4F4F4"/>
                          </a:solidFill>
                          <a:latin typeface="Garet Bold"/>
                        </a:rPr>
                        <a:t>Risk Name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18DF8C"/>
                    </a:solidFill>
                  </a:tcPr>
                </a:tc>
                <a:tc>
                  <a:txBody>
                    <a:bodyPr/>
                    <a:lstStyle/>
                    <a:p>
                      <a:pPr algn="ctr">
                        <a:lnSpc>
                          <a:spcPts val="5459"/>
                        </a:lnSpc>
                        <a:defRPr/>
                      </a:pPr>
                      <a:r>
                        <a:rPr lang="en-US" sz="3899">
                          <a:solidFill>
                            <a:srgbClr val="F4F4F4"/>
                          </a:solidFill>
                          <a:latin typeface="Garet Bold"/>
                        </a:rPr>
                        <a:t>Response Plan</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18DF8C"/>
                    </a:solidFill>
                  </a:tcPr>
                </a:tc>
                <a:extLst>
                  <a:ext uri="{0D108BD9-81ED-4DB2-BD59-A6C34878D82A}">
                    <a16:rowId xmlns:a16="http://schemas.microsoft.com/office/drawing/2014/main" val="10000"/>
                  </a:ext>
                </a:extLst>
              </a:tr>
              <a:tr h="734838">
                <a:tc>
                  <a:txBody>
                    <a:bodyPr/>
                    <a:lstStyle/>
                    <a:p>
                      <a:pPr algn="l">
                        <a:lnSpc>
                          <a:spcPts val="2520"/>
                        </a:lnSpc>
                        <a:defRPr/>
                      </a:pPr>
                      <a:r>
                        <a:rPr lang="en-US" sz="1800" dirty="0">
                          <a:solidFill>
                            <a:srgbClr val="000000"/>
                          </a:solidFill>
                          <a:latin typeface="Garet"/>
                        </a:rPr>
                        <a:t>Innovation Risks (Negative)</a:t>
                      </a:r>
                      <a:endParaRPr lang="en-US" sz="1100" dirty="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l">
                        <a:lnSpc>
                          <a:spcPts val="2520"/>
                        </a:lnSpc>
                        <a:defRPr/>
                      </a:pPr>
                      <a:r>
                        <a:rPr lang="en-US" sz="1800" dirty="0">
                          <a:solidFill>
                            <a:srgbClr val="000000"/>
                          </a:solidFill>
                          <a:latin typeface="Garet"/>
                        </a:rPr>
                        <a:t>Pilot test new methods; seek expert advice during planning.</a:t>
                      </a:r>
                      <a:endParaRPr lang="en-US" sz="1100" dirty="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808141">
                <a:tc>
                  <a:txBody>
                    <a:bodyPr/>
                    <a:lstStyle/>
                    <a:p>
                      <a:pPr algn="l">
                        <a:lnSpc>
                          <a:spcPts val="2520"/>
                        </a:lnSpc>
                        <a:defRPr/>
                      </a:pPr>
                      <a:r>
                        <a:rPr lang="en-US" sz="1800">
                          <a:solidFill>
                            <a:srgbClr val="000000"/>
                          </a:solidFill>
                          <a:latin typeface="Garet"/>
                        </a:rPr>
                        <a:t>Public Perception and Media</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dirty="0">
                          <a:solidFill>
                            <a:srgbClr val="000000"/>
                          </a:solidFill>
                          <a:latin typeface="Garet"/>
                        </a:rPr>
                        <a:t>Develop a proactive PR strategy with regular press releases and social media presence.</a:t>
                      </a:r>
                      <a:endParaRPr lang="en-US" sz="1100" dirty="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08141">
                <a:tc>
                  <a:txBody>
                    <a:bodyPr/>
                    <a:lstStyle/>
                    <a:p>
                      <a:pPr algn="l">
                        <a:lnSpc>
                          <a:spcPts val="2520"/>
                        </a:lnSpc>
                        <a:defRPr/>
                      </a:pPr>
                      <a:r>
                        <a:rPr lang="en-US" sz="1800">
                          <a:solidFill>
                            <a:srgbClr val="000000"/>
                          </a:solidFill>
                          <a:latin typeface="Garet"/>
                        </a:rPr>
                        <a:t>Resource Availability</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Garet"/>
                        </a:rPr>
                        <a:t>Create a detailed resource management plan; secure early  commitments.</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08141">
                <a:tc>
                  <a:txBody>
                    <a:bodyPr/>
                    <a:lstStyle/>
                    <a:p>
                      <a:pPr algn="l">
                        <a:lnSpc>
                          <a:spcPts val="2520"/>
                        </a:lnSpc>
                        <a:defRPr/>
                      </a:pPr>
                      <a:r>
                        <a:rPr lang="en-US" sz="1800" dirty="0">
                          <a:solidFill>
                            <a:srgbClr val="000000"/>
                          </a:solidFill>
                          <a:latin typeface="Garet"/>
                        </a:rPr>
                        <a:t>Stakeholder Engagement</a:t>
                      </a:r>
                      <a:endParaRPr lang="en-US" sz="1100" dirty="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dirty="0">
                          <a:solidFill>
                            <a:srgbClr val="000000"/>
                          </a:solidFill>
                          <a:latin typeface="Garet"/>
                        </a:rPr>
                        <a:t>Regular updates and involvement of stakeholders in planning and feedback.</a:t>
                      </a:r>
                      <a:endParaRPr lang="en-US" sz="1100" dirty="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49769">
                <a:tc>
                  <a:txBody>
                    <a:bodyPr/>
                    <a:lstStyle/>
                    <a:p>
                      <a:pPr algn="l">
                        <a:lnSpc>
                          <a:spcPts val="2520"/>
                        </a:lnSpc>
                        <a:defRPr/>
                      </a:pPr>
                      <a:r>
                        <a:rPr lang="en-US" sz="1800">
                          <a:solidFill>
                            <a:srgbClr val="000000"/>
                          </a:solidFill>
                          <a:latin typeface="Garet"/>
                        </a:rPr>
                        <a:t>Stakeholder Engagement</a:t>
                      </a:r>
                      <a:endParaRPr lang="en-US" sz="1100"/>
                    </a:p>
                    <a:p>
                      <a:pPr algn="l">
                        <a:lnSpc>
                          <a:spcPts val="2520"/>
                        </a:lnSpc>
                      </a:pPr>
                      <a:r>
                        <a:rPr lang="en-US" sz="1800">
                          <a:solidFill>
                            <a:srgbClr val="000000"/>
                          </a:solidFill>
                          <a:latin typeface="Garet"/>
                        </a:rPr>
                        <a:t>  (Positive)</a:t>
                      </a:r>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Garet"/>
                        </a:rPr>
                        <a:t>Maximize engagement through targeted outreach and showcasing project benefits.</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08141">
                <a:tc>
                  <a:txBody>
                    <a:bodyPr/>
                    <a:lstStyle/>
                    <a:p>
                      <a:pPr algn="l">
                        <a:lnSpc>
                          <a:spcPts val="2520"/>
                        </a:lnSpc>
                        <a:defRPr/>
                      </a:pPr>
                      <a:r>
                        <a:rPr lang="en-US" sz="1800">
                          <a:solidFill>
                            <a:srgbClr val="000000"/>
                          </a:solidFill>
                          <a:latin typeface="Garet"/>
                        </a:rPr>
                        <a:t>Schedule Management</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Garet"/>
                        </a:rPr>
                        <a:t>Monitor project regularly and adjust schedules to manage delays.</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08141">
                <a:tc>
                  <a:txBody>
                    <a:bodyPr/>
                    <a:lstStyle/>
                    <a:p>
                      <a:pPr algn="l">
                        <a:lnSpc>
                          <a:spcPts val="2520"/>
                        </a:lnSpc>
                        <a:defRPr/>
                      </a:pPr>
                      <a:r>
                        <a:rPr lang="en-US" sz="1800">
                          <a:solidFill>
                            <a:srgbClr val="000000"/>
                          </a:solidFill>
                          <a:latin typeface="Garet"/>
                        </a:rPr>
                        <a:t>Innovation Risks (Positive)</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Garet"/>
                        </a:rPr>
                        <a:t>Encourage innovation, provide resources, and recognize contributions.</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808141">
                <a:tc>
                  <a:txBody>
                    <a:bodyPr/>
                    <a:lstStyle/>
                    <a:p>
                      <a:pPr algn="l">
                        <a:lnSpc>
                          <a:spcPts val="2520"/>
                        </a:lnSpc>
                        <a:defRPr/>
                      </a:pPr>
                      <a:r>
                        <a:rPr lang="en-US" sz="1800">
                          <a:solidFill>
                            <a:srgbClr val="000000"/>
                          </a:solidFill>
                          <a:latin typeface="Garet"/>
                        </a:rPr>
                        <a:t>Communication Management</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Garet"/>
                        </a:rPr>
                        <a:t>Implement robust communication protocols; regular updates and clear documentation.</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049769">
                <a:tc>
                  <a:txBody>
                    <a:bodyPr/>
                    <a:lstStyle/>
                    <a:p>
                      <a:pPr algn="l">
                        <a:lnSpc>
                          <a:spcPts val="2520"/>
                        </a:lnSpc>
                        <a:defRPr/>
                      </a:pPr>
                      <a:r>
                        <a:rPr lang="en-US" sz="1800">
                          <a:solidFill>
                            <a:srgbClr val="000000"/>
                          </a:solidFill>
                          <a:latin typeface="Garet"/>
                        </a:rPr>
                        <a:t>Logistics and Vendor</a:t>
                      </a:r>
                      <a:endParaRPr lang="en-US" sz="1100"/>
                    </a:p>
                    <a:p>
                      <a:pPr algn="l">
                        <a:lnSpc>
                          <a:spcPts val="2520"/>
                        </a:lnSpc>
                      </a:pPr>
                      <a:r>
                        <a:rPr lang="en-US" sz="1800">
                          <a:solidFill>
                            <a:srgbClr val="000000"/>
                          </a:solidFill>
                          <a:latin typeface="Garet"/>
                        </a:rPr>
                        <a:t>  Management</a:t>
                      </a:r>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Garet"/>
                        </a:rPr>
                        <a:t>Develop comprehensive logistics planning; regular checks and coordination with vendors.</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049769">
                <a:tc>
                  <a:txBody>
                    <a:bodyPr/>
                    <a:lstStyle/>
                    <a:p>
                      <a:pPr algn="l">
                        <a:lnSpc>
                          <a:spcPts val="2520"/>
                        </a:lnSpc>
                        <a:defRPr/>
                      </a:pPr>
                      <a:r>
                        <a:rPr lang="en-US" sz="1800">
                          <a:solidFill>
                            <a:srgbClr val="000000"/>
                          </a:solidFill>
                          <a:latin typeface="Garet"/>
                        </a:rPr>
                        <a:t>Health and Safety</a:t>
                      </a:r>
                      <a:endParaRPr lang="en-US" sz="110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dirty="0">
                          <a:solidFill>
                            <a:srgbClr val="000000"/>
                          </a:solidFill>
                          <a:latin typeface="Garet"/>
                        </a:rPr>
                        <a:t>Implement safety protocols, arrange for on-site medical staff, and conduct regular safety audits.</a:t>
                      </a:r>
                      <a:endParaRPr lang="en-US" sz="1100" dirty="0"/>
                    </a:p>
                  </a:txBody>
                  <a:tcPr marL="171450" marR="171450" marT="171450" marB="1714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3" name="TextBox 3"/>
          <p:cNvSpPr txBox="1"/>
          <p:nvPr/>
        </p:nvSpPr>
        <p:spPr>
          <a:xfrm rot="-5400000">
            <a:off x="-4057767" y="5198984"/>
            <a:ext cx="10163410" cy="809625"/>
          </a:xfrm>
          <a:prstGeom prst="rect">
            <a:avLst/>
          </a:prstGeom>
        </p:spPr>
        <p:txBody>
          <a:bodyPr lIns="0" tIns="0" rIns="0" bIns="0" rtlCol="0" anchor="t">
            <a:spAutoFit/>
          </a:bodyPr>
          <a:lstStyle/>
          <a:p>
            <a:pPr algn="ctr">
              <a:lnSpc>
                <a:spcPts val="6301"/>
              </a:lnSpc>
            </a:pPr>
            <a:r>
              <a:rPr lang="en-US" sz="5251" spc="-52" dirty="0">
                <a:solidFill>
                  <a:srgbClr val="004E35"/>
                </a:solidFill>
                <a:latin typeface="Garet Bold"/>
              </a:rPr>
              <a:t>Risk Mitigation Strategy</a:t>
            </a:r>
          </a:p>
        </p:txBody>
      </p:sp>
      <p:sp>
        <p:nvSpPr>
          <p:cNvPr id="4" name="TextBox 4"/>
          <p:cNvSpPr txBox="1"/>
          <p:nvPr/>
        </p:nvSpPr>
        <p:spPr>
          <a:xfrm>
            <a:off x="48421" y="18705"/>
            <a:ext cx="1960559" cy="1009995"/>
          </a:xfrm>
          <a:prstGeom prst="rect">
            <a:avLst/>
          </a:prstGeom>
        </p:spPr>
        <p:txBody>
          <a:bodyPr lIns="0" tIns="0" rIns="0" bIns="0" rtlCol="0" anchor="t">
            <a:spAutoFit/>
          </a:bodyPr>
          <a:lstStyle/>
          <a:p>
            <a:pPr algn="ctr">
              <a:lnSpc>
                <a:spcPts val="2769"/>
              </a:lnSpc>
            </a:pPr>
            <a:r>
              <a:rPr lang="en-US" sz="1809" spc="-86">
                <a:solidFill>
                  <a:srgbClr val="000000"/>
                </a:solidFill>
                <a:latin typeface="Garet"/>
              </a:rPr>
              <a:t>Ibrahim ElZine</a:t>
            </a:r>
          </a:p>
          <a:p>
            <a:pPr algn="ctr">
              <a:lnSpc>
                <a:spcPts val="2769"/>
              </a:lnSpc>
            </a:pPr>
            <a:r>
              <a:rPr lang="en-US" sz="1809" spc="-86">
                <a:solidFill>
                  <a:srgbClr val="000000"/>
                </a:solidFill>
                <a:latin typeface="Garet"/>
              </a:rPr>
              <a:t>60074319</a:t>
            </a:r>
          </a:p>
          <a:p>
            <a:pPr algn="ctr">
              <a:lnSpc>
                <a:spcPts val="2769"/>
              </a:lnSpc>
              <a:spcBef>
                <a:spcPct val="0"/>
              </a:spcBef>
            </a:pPr>
            <a:endParaRPr lang="en-US" sz="1809" spc="-86">
              <a:solidFill>
                <a:srgbClr val="000000"/>
              </a:solidFill>
              <a:latin typeface="Garet"/>
            </a:endParaRPr>
          </a:p>
        </p:txBody>
      </p:sp>
      <p:sp>
        <p:nvSpPr>
          <p:cNvPr id="5" name="TextBox 4">
            <a:extLst>
              <a:ext uri="{FF2B5EF4-FFF2-40B4-BE49-F238E27FC236}">
                <a16:creationId xmlns:a16="http://schemas.microsoft.com/office/drawing/2014/main" id="{1A97A880-226E-5935-1EC3-229E35E6D671}"/>
              </a:ext>
            </a:extLst>
          </p:cNvPr>
          <p:cNvSpPr txBox="1"/>
          <p:nvPr/>
        </p:nvSpPr>
        <p:spPr>
          <a:xfrm>
            <a:off x="11353800" y="3695700"/>
            <a:ext cx="2895600" cy="293132"/>
          </a:xfrm>
          <a:prstGeom prst="rect">
            <a:avLst/>
          </a:prstGeom>
          <a:noFill/>
        </p:spPr>
        <p:txBody>
          <a:bodyPr wrap="square" rtlCol="0">
            <a:spAutoFit/>
          </a:bodyPr>
          <a:lstStyle/>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28466" y="224566"/>
            <a:ext cx="0" cy="9123192"/>
          </a:xfrm>
          <a:prstGeom prst="line">
            <a:avLst/>
          </a:prstGeom>
          <a:ln w="47625" cap="flat">
            <a:solidFill>
              <a:srgbClr val="000000"/>
            </a:solidFill>
            <a:prstDash val="solid"/>
            <a:headEnd type="triangle" w="lg" len="med"/>
            <a:tailEnd type="none" w="sm" len="sm"/>
          </a:ln>
        </p:spPr>
        <p:txBody>
          <a:bodyPr/>
          <a:lstStyle/>
          <a:p>
            <a:endParaRPr lang="en-US"/>
          </a:p>
        </p:txBody>
      </p:sp>
      <p:sp>
        <p:nvSpPr>
          <p:cNvPr id="3" name="AutoShape 3"/>
          <p:cNvSpPr/>
          <p:nvPr/>
        </p:nvSpPr>
        <p:spPr>
          <a:xfrm>
            <a:off x="5802516" y="9347758"/>
            <a:ext cx="9123192" cy="0"/>
          </a:xfrm>
          <a:prstGeom prst="line">
            <a:avLst/>
          </a:prstGeom>
          <a:ln w="47625" cap="flat">
            <a:solidFill>
              <a:srgbClr val="000000"/>
            </a:solidFill>
            <a:prstDash val="solid"/>
            <a:headEnd type="none" w="sm" len="sm"/>
            <a:tailEnd type="triangle" w="lg" len="med"/>
          </a:ln>
        </p:spPr>
        <p:txBody>
          <a:bodyPr/>
          <a:lstStyle/>
          <a:p>
            <a:endParaRPr lang="en-US"/>
          </a:p>
        </p:txBody>
      </p:sp>
      <p:graphicFrame>
        <p:nvGraphicFramePr>
          <p:cNvPr id="4" name="Table 4"/>
          <p:cNvGraphicFramePr>
            <a:graphicFrameLocks noGrp="1"/>
          </p:cNvGraphicFramePr>
          <p:nvPr/>
        </p:nvGraphicFramePr>
        <p:xfrm>
          <a:off x="7100084" y="728017"/>
          <a:ext cx="7825624" cy="7262109"/>
        </p:xfrm>
        <a:graphic>
          <a:graphicData uri="http://schemas.openxmlformats.org/drawingml/2006/table">
            <a:tbl>
              <a:tblPr/>
              <a:tblGrid>
                <a:gridCol w="2610196">
                  <a:extLst>
                    <a:ext uri="{9D8B030D-6E8A-4147-A177-3AD203B41FA5}">
                      <a16:colId xmlns:a16="http://schemas.microsoft.com/office/drawing/2014/main" val="20000"/>
                    </a:ext>
                  </a:extLst>
                </a:gridCol>
                <a:gridCol w="2607714">
                  <a:extLst>
                    <a:ext uri="{9D8B030D-6E8A-4147-A177-3AD203B41FA5}">
                      <a16:colId xmlns:a16="http://schemas.microsoft.com/office/drawing/2014/main" val="20001"/>
                    </a:ext>
                  </a:extLst>
                </a:gridCol>
                <a:gridCol w="2607714">
                  <a:extLst>
                    <a:ext uri="{9D8B030D-6E8A-4147-A177-3AD203B41FA5}">
                      <a16:colId xmlns:a16="http://schemas.microsoft.com/office/drawing/2014/main" val="20002"/>
                    </a:ext>
                  </a:extLst>
                </a:gridCol>
              </a:tblGrid>
              <a:tr h="2420703">
                <a:tc>
                  <a:txBody>
                    <a:bodyPr/>
                    <a:lstStyle/>
                    <a:p>
                      <a:pPr algn="ctr">
                        <a:lnSpc>
                          <a:spcPts val="2797"/>
                        </a:lnSpc>
                        <a:defRPr/>
                      </a:pPr>
                      <a:r>
                        <a:rPr lang="en-US" sz="1997" dirty="0">
                          <a:solidFill>
                            <a:srgbClr val="000000"/>
                          </a:solidFill>
                          <a:latin typeface="Garet"/>
                        </a:rPr>
                        <a:t>INNOVATION RISK (POSITIVE)</a:t>
                      </a:r>
                      <a:endParaRPr lang="en-US" sz="1100" dirty="0"/>
                    </a:p>
                  </a:txBody>
                  <a:tcPr marL="276796" marR="276796" marT="276796" marB="276796" anchor="ctr">
                    <a:lnL w="51899" cap="flat" cmpd="sng" algn="ctr">
                      <a:solidFill>
                        <a:srgbClr val="FCF2E4"/>
                      </a:solidFill>
                      <a:prstDash val="solid"/>
                      <a:round/>
                      <a:headEnd type="none" w="med" len="med"/>
                      <a:tailEnd type="none" w="med" len="med"/>
                    </a:lnL>
                    <a:lnR w="51899" cap="flat" cmpd="sng" algn="ctr">
                      <a:solidFill>
                        <a:srgbClr val="FCF2E4"/>
                      </a:solidFill>
                      <a:prstDash val="solid"/>
                      <a:round/>
                      <a:headEnd type="none" w="med" len="med"/>
                      <a:tailEnd type="none" w="med" len="med"/>
                    </a:lnR>
                    <a:lnT w="51899" cap="flat" cmpd="sng" algn="ctr">
                      <a:solidFill>
                        <a:srgbClr val="FCF2E4"/>
                      </a:solidFill>
                      <a:prstDash val="solid"/>
                      <a:round/>
                      <a:headEnd type="none" w="med" len="med"/>
                      <a:tailEnd type="none" w="med" len="med"/>
                    </a:lnT>
                    <a:lnB w="51899" cap="flat" cmpd="sng" algn="ctr">
                      <a:solidFill>
                        <a:srgbClr val="FCF2E4"/>
                      </a:solidFill>
                      <a:prstDash val="solid"/>
                      <a:round/>
                      <a:headEnd type="none" w="med" len="med"/>
                      <a:tailEnd type="none" w="med" len="med"/>
                    </a:lnB>
                    <a:solidFill>
                      <a:srgbClr val="FFED00"/>
                    </a:solidFill>
                  </a:tcPr>
                </a:tc>
                <a:tc>
                  <a:txBody>
                    <a:bodyPr/>
                    <a:lstStyle/>
                    <a:p>
                      <a:pPr algn="ctr">
                        <a:lnSpc>
                          <a:spcPts val="2797"/>
                        </a:lnSpc>
                        <a:defRPr/>
                      </a:pPr>
                      <a:r>
                        <a:rPr lang="en-US" sz="1997">
                          <a:solidFill>
                            <a:srgbClr val="000000"/>
                          </a:solidFill>
                          <a:latin typeface="Garet"/>
                        </a:rPr>
                        <a:t>RESOURCE AVAILABILITY, SCHEDULE MANAGEMENT</a:t>
                      </a:r>
                      <a:endParaRPr lang="en-US" sz="1100"/>
                    </a:p>
                  </a:txBody>
                  <a:tcPr marL="276796" marR="276796" marT="276796" marB="276796" anchor="ctr">
                    <a:lnL w="51899" cap="flat" cmpd="sng" algn="ctr">
                      <a:solidFill>
                        <a:srgbClr val="FCF2E4"/>
                      </a:solidFill>
                      <a:prstDash val="solid"/>
                      <a:round/>
                      <a:headEnd type="none" w="med" len="med"/>
                      <a:tailEnd type="none" w="med" len="med"/>
                    </a:lnL>
                    <a:lnR w="51899" cap="flat" cmpd="sng" algn="ctr">
                      <a:solidFill>
                        <a:srgbClr val="FCF2E4"/>
                      </a:solidFill>
                      <a:prstDash val="solid"/>
                      <a:round/>
                      <a:headEnd type="none" w="med" len="med"/>
                      <a:tailEnd type="none" w="med" len="med"/>
                    </a:lnR>
                    <a:lnT w="51899" cap="flat" cmpd="sng" algn="ctr">
                      <a:solidFill>
                        <a:srgbClr val="FCF2E4"/>
                      </a:solidFill>
                      <a:prstDash val="solid"/>
                      <a:round/>
                      <a:headEnd type="none" w="med" len="med"/>
                      <a:tailEnd type="none" w="med" len="med"/>
                    </a:lnT>
                    <a:lnB w="51899" cap="flat" cmpd="sng" algn="ctr">
                      <a:solidFill>
                        <a:srgbClr val="FCF2E4"/>
                      </a:solidFill>
                      <a:prstDash val="solid"/>
                      <a:round/>
                      <a:headEnd type="none" w="med" len="med"/>
                      <a:tailEnd type="none" w="med" len="med"/>
                    </a:lnB>
                    <a:solidFill>
                      <a:srgbClr val="D80E0E"/>
                    </a:solidFill>
                  </a:tcPr>
                </a:tc>
                <a:tc>
                  <a:txBody>
                    <a:bodyPr/>
                    <a:lstStyle/>
                    <a:p>
                      <a:pPr algn="ctr">
                        <a:lnSpc>
                          <a:spcPts val="2797"/>
                        </a:lnSpc>
                        <a:defRPr/>
                      </a:pPr>
                      <a:endParaRPr lang="en-US" sz="1100"/>
                    </a:p>
                  </a:txBody>
                  <a:tcPr marL="276796" marR="276796" marT="276796" marB="276796" anchor="ctr">
                    <a:lnL w="51899" cap="flat" cmpd="sng" algn="ctr">
                      <a:solidFill>
                        <a:srgbClr val="FCF2E4"/>
                      </a:solidFill>
                      <a:prstDash val="solid"/>
                      <a:round/>
                      <a:headEnd type="none" w="med" len="med"/>
                      <a:tailEnd type="none" w="med" len="med"/>
                    </a:lnL>
                    <a:lnR w="51899" cap="flat" cmpd="sng" algn="ctr">
                      <a:solidFill>
                        <a:srgbClr val="FCF2E4"/>
                      </a:solidFill>
                      <a:prstDash val="solid"/>
                      <a:round/>
                      <a:headEnd type="none" w="med" len="med"/>
                      <a:tailEnd type="none" w="med" len="med"/>
                    </a:lnR>
                    <a:lnT w="51899" cap="flat" cmpd="sng" algn="ctr">
                      <a:solidFill>
                        <a:srgbClr val="FCF2E4"/>
                      </a:solidFill>
                      <a:prstDash val="solid"/>
                      <a:round/>
                      <a:headEnd type="none" w="med" len="med"/>
                      <a:tailEnd type="none" w="med" len="med"/>
                    </a:lnT>
                    <a:lnB w="51899" cap="flat" cmpd="sng" algn="ctr">
                      <a:solidFill>
                        <a:srgbClr val="FCF2E4"/>
                      </a:solidFill>
                      <a:prstDash val="solid"/>
                      <a:round/>
                      <a:headEnd type="none" w="med" len="med"/>
                      <a:tailEnd type="none" w="med" len="med"/>
                    </a:lnB>
                    <a:solidFill>
                      <a:srgbClr val="D80E0E"/>
                    </a:solidFill>
                  </a:tcPr>
                </a:tc>
                <a:extLst>
                  <a:ext uri="{0D108BD9-81ED-4DB2-BD59-A6C34878D82A}">
                    <a16:rowId xmlns:a16="http://schemas.microsoft.com/office/drawing/2014/main" val="10000"/>
                  </a:ext>
                </a:extLst>
              </a:tr>
              <a:tr h="2420703">
                <a:tc>
                  <a:txBody>
                    <a:bodyPr/>
                    <a:lstStyle/>
                    <a:p>
                      <a:pPr algn="ctr">
                        <a:lnSpc>
                          <a:spcPts val="2309"/>
                        </a:lnSpc>
                        <a:defRPr/>
                      </a:pPr>
                      <a:r>
                        <a:rPr lang="en-US" sz="1649">
                          <a:solidFill>
                            <a:srgbClr val="000000"/>
                          </a:solidFill>
                          <a:latin typeface="Garet"/>
                        </a:rPr>
                        <a:t>COMMUNICATION MANAGEMENT, LOGISTIC AND VENDOR MANAGEMENT</a:t>
                      </a:r>
                      <a:endParaRPr lang="en-US" sz="1100"/>
                    </a:p>
                  </a:txBody>
                  <a:tcPr marL="276796" marR="276796" marT="276796" marB="276796" anchor="ctr">
                    <a:lnL w="51899" cap="flat" cmpd="sng" algn="ctr">
                      <a:solidFill>
                        <a:srgbClr val="FCF2E4"/>
                      </a:solidFill>
                      <a:prstDash val="solid"/>
                      <a:round/>
                      <a:headEnd type="none" w="med" len="med"/>
                      <a:tailEnd type="none" w="med" len="med"/>
                    </a:lnL>
                    <a:lnR w="51899" cap="flat" cmpd="sng" algn="ctr">
                      <a:solidFill>
                        <a:srgbClr val="FCF2E4"/>
                      </a:solidFill>
                      <a:prstDash val="solid"/>
                      <a:round/>
                      <a:headEnd type="none" w="med" len="med"/>
                      <a:tailEnd type="none" w="med" len="med"/>
                    </a:lnR>
                    <a:lnT w="51899" cap="flat" cmpd="sng" algn="ctr">
                      <a:solidFill>
                        <a:srgbClr val="FCF2E4"/>
                      </a:solidFill>
                      <a:prstDash val="solid"/>
                      <a:round/>
                      <a:headEnd type="none" w="med" len="med"/>
                      <a:tailEnd type="none" w="med" len="med"/>
                    </a:lnT>
                    <a:lnB w="51899" cap="flat" cmpd="sng" algn="ctr">
                      <a:solidFill>
                        <a:srgbClr val="FCF2E4"/>
                      </a:solidFill>
                      <a:prstDash val="solid"/>
                      <a:round/>
                      <a:headEnd type="none" w="med" len="med"/>
                      <a:tailEnd type="none" w="med" len="med"/>
                    </a:lnB>
                    <a:solidFill>
                      <a:srgbClr val="FFED00"/>
                    </a:solidFill>
                  </a:tcPr>
                </a:tc>
                <a:tc>
                  <a:txBody>
                    <a:bodyPr/>
                    <a:lstStyle/>
                    <a:p>
                      <a:pPr algn="ctr">
                        <a:lnSpc>
                          <a:spcPts val="2797"/>
                        </a:lnSpc>
                        <a:defRPr/>
                      </a:pPr>
                      <a:r>
                        <a:rPr lang="en-US" sz="1997">
                          <a:solidFill>
                            <a:srgbClr val="000000"/>
                          </a:solidFill>
                          <a:latin typeface="Garet"/>
                        </a:rPr>
                        <a:t>INNOVATION RISK, STAKEHOLDER ENGAGEMENT </a:t>
                      </a:r>
                      <a:endParaRPr lang="en-US" sz="1100"/>
                    </a:p>
                  </a:txBody>
                  <a:tcPr marL="276796" marR="276796" marT="276796" marB="276796" anchor="ctr">
                    <a:lnL w="51899" cap="flat" cmpd="sng" algn="ctr">
                      <a:solidFill>
                        <a:srgbClr val="FCF2E4"/>
                      </a:solidFill>
                      <a:prstDash val="solid"/>
                      <a:round/>
                      <a:headEnd type="none" w="med" len="med"/>
                      <a:tailEnd type="none" w="med" len="med"/>
                    </a:lnL>
                    <a:lnR w="51899" cap="flat" cmpd="sng" algn="ctr">
                      <a:solidFill>
                        <a:srgbClr val="FCF2E4"/>
                      </a:solidFill>
                      <a:prstDash val="solid"/>
                      <a:round/>
                      <a:headEnd type="none" w="med" len="med"/>
                      <a:tailEnd type="none" w="med" len="med"/>
                    </a:lnR>
                    <a:lnT w="51899" cap="flat" cmpd="sng" algn="ctr">
                      <a:solidFill>
                        <a:srgbClr val="FCF2E4"/>
                      </a:solidFill>
                      <a:prstDash val="solid"/>
                      <a:round/>
                      <a:headEnd type="none" w="med" len="med"/>
                      <a:tailEnd type="none" w="med" len="med"/>
                    </a:lnT>
                    <a:lnB w="51899" cap="flat" cmpd="sng" algn="ctr">
                      <a:solidFill>
                        <a:srgbClr val="FCF2E4"/>
                      </a:solidFill>
                      <a:prstDash val="solid"/>
                      <a:round/>
                      <a:headEnd type="none" w="med" len="med"/>
                      <a:tailEnd type="none" w="med" len="med"/>
                    </a:lnB>
                    <a:solidFill>
                      <a:srgbClr val="FFED00"/>
                    </a:solidFill>
                  </a:tcPr>
                </a:tc>
                <a:tc>
                  <a:txBody>
                    <a:bodyPr/>
                    <a:lstStyle/>
                    <a:p>
                      <a:pPr algn="ctr">
                        <a:lnSpc>
                          <a:spcPts val="2797"/>
                        </a:lnSpc>
                        <a:defRPr/>
                      </a:pPr>
                      <a:r>
                        <a:rPr lang="en-US" sz="1997">
                          <a:solidFill>
                            <a:srgbClr val="000000"/>
                          </a:solidFill>
                          <a:latin typeface="Garet"/>
                        </a:rPr>
                        <a:t>HEALTH AND SAFETY </a:t>
                      </a:r>
                      <a:endParaRPr lang="en-US" sz="1100"/>
                    </a:p>
                  </a:txBody>
                  <a:tcPr marL="276796" marR="276796" marT="276796" marB="276796" anchor="ctr">
                    <a:lnL w="51899" cap="flat" cmpd="sng" algn="ctr">
                      <a:solidFill>
                        <a:srgbClr val="FCF2E4"/>
                      </a:solidFill>
                      <a:prstDash val="solid"/>
                      <a:round/>
                      <a:headEnd type="none" w="med" len="med"/>
                      <a:tailEnd type="none" w="med" len="med"/>
                    </a:lnL>
                    <a:lnR w="51899" cap="flat" cmpd="sng" algn="ctr">
                      <a:solidFill>
                        <a:srgbClr val="FCF2E4"/>
                      </a:solidFill>
                      <a:prstDash val="solid"/>
                      <a:round/>
                      <a:headEnd type="none" w="med" len="med"/>
                      <a:tailEnd type="none" w="med" len="med"/>
                    </a:lnR>
                    <a:lnT w="51899" cap="flat" cmpd="sng" algn="ctr">
                      <a:solidFill>
                        <a:srgbClr val="FCF2E4"/>
                      </a:solidFill>
                      <a:prstDash val="solid"/>
                      <a:round/>
                      <a:headEnd type="none" w="med" len="med"/>
                      <a:tailEnd type="none" w="med" len="med"/>
                    </a:lnT>
                    <a:lnB w="51899" cap="flat" cmpd="sng" algn="ctr">
                      <a:solidFill>
                        <a:srgbClr val="FCF2E4"/>
                      </a:solidFill>
                      <a:prstDash val="solid"/>
                      <a:round/>
                      <a:headEnd type="none" w="med" len="med"/>
                      <a:tailEnd type="none" w="med" len="med"/>
                    </a:lnB>
                    <a:solidFill>
                      <a:srgbClr val="D80E0E"/>
                    </a:solidFill>
                  </a:tcPr>
                </a:tc>
                <a:extLst>
                  <a:ext uri="{0D108BD9-81ED-4DB2-BD59-A6C34878D82A}">
                    <a16:rowId xmlns:a16="http://schemas.microsoft.com/office/drawing/2014/main" val="10001"/>
                  </a:ext>
                </a:extLst>
              </a:tr>
              <a:tr h="2420703">
                <a:tc>
                  <a:txBody>
                    <a:bodyPr/>
                    <a:lstStyle/>
                    <a:p>
                      <a:pPr algn="ctr">
                        <a:lnSpc>
                          <a:spcPts val="2797"/>
                        </a:lnSpc>
                        <a:defRPr/>
                      </a:pPr>
                      <a:endParaRPr lang="en-US" sz="1100"/>
                    </a:p>
                  </a:txBody>
                  <a:tcPr marL="276796" marR="276796" marT="276796" marB="276796" anchor="ctr">
                    <a:lnL w="51899" cap="flat" cmpd="sng" algn="ctr">
                      <a:solidFill>
                        <a:srgbClr val="FCF2E4"/>
                      </a:solidFill>
                      <a:prstDash val="solid"/>
                      <a:round/>
                      <a:headEnd type="none" w="med" len="med"/>
                      <a:tailEnd type="none" w="med" len="med"/>
                    </a:lnL>
                    <a:lnR w="51899" cap="flat" cmpd="sng" algn="ctr">
                      <a:solidFill>
                        <a:srgbClr val="FCF2E4"/>
                      </a:solidFill>
                      <a:prstDash val="solid"/>
                      <a:round/>
                      <a:headEnd type="none" w="med" len="med"/>
                      <a:tailEnd type="none" w="med" len="med"/>
                    </a:lnR>
                    <a:lnT w="51899" cap="flat" cmpd="sng" algn="ctr">
                      <a:solidFill>
                        <a:srgbClr val="FCF2E4"/>
                      </a:solidFill>
                      <a:prstDash val="solid"/>
                      <a:round/>
                      <a:headEnd type="none" w="med" len="med"/>
                      <a:tailEnd type="none" w="med" len="med"/>
                    </a:lnT>
                    <a:lnB w="51899" cap="flat" cmpd="sng" algn="ctr">
                      <a:solidFill>
                        <a:srgbClr val="FCF2E4"/>
                      </a:solidFill>
                      <a:prstDash val="solid"/>
                      <a:round/>
                      <a:headEnd type="none" w="med" len="med"/>
                      <a:tailEnd type="none" w="med" len="med"/>
                    </a:lnB>
                    <a:solidFill>
                      <a:srgbClr val="FFED00"/>
                    </a:solidFill>
                  </a:tcPr>
                </a:tc>
                <a:tc>
                  <a:txBody>
                    <a:bodyPr/>
                    <a:lstStyle/>
                    <a:p>
                      <a:pPr algn="ctr">
                        <a:lnSpc>
                          <a:spcPts val="2797"/>
                        </a:lnSpc>
                        <a:defRPr/>
                      </a:pPr>
                      <a:r>
                        <a:rPr lang="en-US" sz="1997">
                          <a:solidFill>
                            <a:srgbClr val="000000"/>
                          </a:solidFill>
                          <a:latin typeface="Garet"/>
                        </a:rPr>
                        <a:t>PUBLIC PERCEPTION AND MEDIA</a:t>
                      </a:r>
                      <a:endParaRPr lang="en-US" sz="1100"/>
                    </a:p>
                  </a:txBody>
                  <a:tcPr marL="276796" marR="276796" marT="276796" marB="276796" anchor="ctr">
                    <a:lnL w="51899" cap="flat" cmpd="sng" algn="ctr">
                      <a:solidFill>
                        <a:srgbClr val="FCF2E4"/>
                      </a:solidFill>
                      <a:prstDash val="solid"/>
                      <a:round/>
                      <a:headEnd type="none" w="med" len="med"/>
                      <a:tailEnd type="none" w="med" len="med"/>
                    </a:lnL>
                    <a:lnR w="51899" cap="flat" cmpd="sng" algn="ctr">
                      <a:solidFill>
                        <a:srgbClr val="FCF2E4"/>
                      </a:solidFill>
                      <a:prstDash val="solid"/>
                      <a:round/>
                      <a:headEnd type="none" w="med" len="med"/>
                      <a:tailEnd type="none" w="med" len="med"/>
                    </a:lnR>
                    <a:lnT w="51899" cap="flat" cmpd="sng" algn="ctr">
                      <a:solidFill>
                        <a:srgbClr val="FCF2E4"/>
                      </a:solidFill>
                      <a:prstDash val="solid"/>
                      <a:round/>
                      <a:headEnd type="none" w="med" len="med"/>
                      <a:tailEnd type="none" w="med" len="med"/>
                    </a:lnT>
                    <a:lnB w="51899" cap="flat" cmpd="sng" algn="ctr">
                      <a:solidFill>
                        <a:srgbClr val="FCF2E4"/>
                      </a:solidFill>
                      <a:prstDash val="solid"/>
                      <a:round/>
                      <a:headEnd type="none" w="med" len="med"/>
                      <a:tailEnd type="none" w="med" len="med"/>
                    </a:lnB>
                    <a:solidFill>
                      <a:srgbClr val="FFED00"/>
                    </a:solidFill>
                  </a:tcPr>
                </a:tc>
                <a:tc>
                  <a:txBody>
                    <a:bodyPr/>
                    <a:lstStyle/>
                    <a:p>
                      <a:pPr algn="ctr">
                        <a:lnSpc>
                          <a:spcPts val="2797"/>
                        </a:lnSpc>
                        <a:defRPr/>
                      </a:pPr>
                      <a:endParaRPr lang="en-US" sz="1100" dirty="0"/>
                    </a:p>
                  </a:txBody>
                  <a:tcPr marL="276796" marR="276796" marT="276796" marB="276796" anchor="ctr">
                    <a:lnL w="51899" cap="flat" cmpd="sng" algn="ctr">
                      <a:solidFill>
                        <a:srgbClr val="FCF2E4"/>
                      </a:solidFill>
                      <a:prstDash val="solid"/>
                      <a:round/>
                      <a:headEnd type="none" w="med" len="med"/>
                      <a:tailEnd type="none" w="med" len="med"/>
                    </a:lnL>
                    <a:lnR w="51899" cap="flat" cmpd="sng" algn="ctr">
                      <a:solidFill>
                        <a:srgbClr val="FCF2E4"/>
                      </a:solidFill>
                      <a:prstDash val="solid"/>
                      <a:round/>
                      <a:headEnd type="none" w="med" len="med"/>
                      <a:tailEnd type="none" w="med" len="med"/>
                    </a:lnR>
                    <a:lnT w="51899" cap="flat" cmpd="sng" algn="ctr">
                      <a:solidFill>
                        <a:srgbClr val="FCF2E4"/>
                      </a:solidFill>
                      <a:prstDash val="solid"/>
                      <a:round/>
                      <a:headEnd type="none" w="med" len="med"/>
                      <a:tailEnd type="none" w="med" len="med"/>
                    </a:lnT>
                    <a:lnB w="51899" cap="flat" cmpd="sng" algn="ctr">
                      <a:solidFill>
                        <a:srgbClr val="FCF2E4"/>
                      </a:solidFill>
                      <a:prstDash val="solid"/>
                      <a:round/>
                      <a:headEnd type="none" w="med" len="med"/>
                      <a:tailEnd type="none" w="med" len="med"/>
                    </a:lnB>
                    <a:solidFill>
                      <a:srgbClr val="FFED00"/>
                    </a:solidFill>
                  </a:tcPr>
                </a:tc>
                <a:extLst>
                  <a:ext uri="{0D108BD9-81ED-4DB2-BD59-A6C34878D82A}">
                    <a16:rowId xmlns:a16="http://schemas.microsoft.com/office/drawing/2014/main" val="10002"/>
                  </a:ext>
                </a:extLst>
              </a:tr>
            </a:tbl>
          </a:graphicData>
        </a:graphic>
      </p:graphicFrame>
      <p:sp>
        <p:nvSpPr>
          <p:cNvPr id="5" name="AutoShape 5"/>
          <p:cNvSpPr/>
          <p:nvPr/>
        </p:nvSpPr>
        <p:spPr>
          <a:xfrm>
            <a:off x="0" y="0"/>
            <a:ext cx="2859183" cy="10287000"/>
          </a:xfrm>
          <a:prstGeom prst="rect">
            <a:avLst/>
          </a:prstGeom>
          <a:solidFill>
            <a:srgbClr val="15C47B"/>
          </a:solidFill>
        </p:spPr>
        <p:txBody>
          <a:bodyPr/>
          <a:lstStyle/>
          <a:p>
            <a:endParaRPr lang="en-US"/>
          </a:p>
        </p:txBody>
      </p:sp>
      <p:sp>
        <p:nvSpPr>
          <p:cNvPr id="6" name="TextBox 6"/>
          <p:cNvSpPr txBox="1"/>
          <p:nvPr/>
        </p:nvSpPr>
        <p:spPr>
          <a:xfrm rot="-5400000">
            <a:off x="-2413186" y="4695078"/>
            <a:ext cx="7749613" cy="543003"/>
          </a:xfrm>
          <a:prstGeom prst="rect">
            <a:avLst/>
          </a:prstGeom>
        </p:spPr>
        <p:txBody>
          <a:bodyPr lIns="0" tIns="0" rIns="0" bIns="0" rtlCol="0" anchor="t">
            <a:spAutoFit/>
          </a:bodyPr>
          <a:lstStyle/>
          <a:p>
            <a:pPr algn="ctr">
              <a:lnSpc>
                <a:spcPts val="4286"/>
              </a:lnSpc>
            </a:pPr>
            <a:r>
              <a:rPr lang="en-US" sz="3760">
                <a:solidFill>
                  <a:srgbClr val="FFFFFF"/>
                </a:solidFill>
                <a:latin typeface="Garet Bold"/>
              </a:rPr>
              <a:t> PROBABILITY IMPACT MATRIX</a:t>
            </a:r>
          </a:p>
        </p:txBody>
      </p:sp>
      <p:sp>
        <p:nvSpPr>
          <p:cNvPr id="7" name="TextBox 7"/>
          <p:cNvSpPr txBox="1"/>
          <p:nvPr/>
        </p:nvSpPr>
        <p:spPr>
          <a:xfrm>
            <a:off x="5828466" y="9742509"/>
            <a:ext cx="8826786" cy="544491"/>
          </a:xfrm>
          <a:prstGeom prst="rect">
            <a:avLst/>
          </a:prstGeom>
        </p:spPr>
        <p:txBody>
          <a:bodyPr lIns="0" tIns="0" rIns="0" bIns="0" rtlCol="0" anchor="t">
            <a:spAutoFit/>
          </a:bodyPr>
          <a:lstStyle/>
          <a:p>
            <a:pPr algn="ctr">
              <a:lnSpc>
                <a:spcPts val="4348"/>
              </a:lnSpc>
            </a:pPr>
            <a:r>
              <a:rPr lang="en-US" sz="3814">
                <a:solidFill>
                  <a:srgbClr val="232327"/>
                </a:solidFill>
                <a:latin typeface="TT Interphases Bold"/>
              </a:rPr>
              <a:t>IMPACT </a:t>
            </a:r>
          </a:p>
        </p:txBody>
      </p:sp>
      <p:sp>
        <p:nvSpPr>
          <p:cNvPr id="8" name="TextBox 8"/>
          <p:cNvSpPr txBox="1"/>
          <p:nvPr/>
        </p:nvSpPr>
        <p:spPr>
          <a:xfrm rot="-5400000">
            <a:off x="885114" y="4568438"/>
            <a:ext cx="8826786" cy="552939"/>
          </a:xfrm>
          <a:prstGeom prst="rect">
            <a:avLst/>
          </a:prstGeom>
        </p:spPr>
        <p:txBody>
          <a:bodyPr lIns="0" tIns="0" rIns="0" bIns="0" rtlCol="0" anchor="t">
            <a:spAutoFit/>
          </a:bodyPr>
          <a:lstStyle/>
          <a:p>
            <a:pPr algn="ctr">
              <a:lnSpc>
                <a:spcPts val="4348"/>
              </a:lnSpc>
            </a:pPr>
            <a:r>
              <a:rPr lang="en-US" sz="3814">
                <a:solidFill>
                  <a:srgbClr val="232327"/>
                </a:solidFill>
                <a:latin typeface="Garet Bold"/>
              </a:rPr>
              <a:t>LIKELIHOOD</a:t>
            </a:r>
          </a:p>
        </p:txBody>
      </p:sp>
      <p:sp>
        <p:nvSpPr>
          <p:cNvPr id="9" name="TextBox 9"/>
          <p:cNvSpPr txBox="1"/>
          <p:nvPr/>
        </p:nvSpPr>
        <p:spPr>
          <a:xfrm>
            <a:off x="7432636" y="8108631"/>
            <a:ext cx="1916231" cy="488163"/>
          </a:xfrm>
          <a:prstGeom prst="rect">
            <a:avLst/>
          </a:prstGeom>
        </p:spPr>
        <p:txBody>
          <a:bodyPr lIns="0" tIns="0" rIns="0" bIns="0" rtlCol="0" anchor="t">
            <a:spAutoFit/>
          </a:bodyPr>
          <a:lstStyle/>
          <a:p>
            <a:pPr algn="ctr">
              <a:lnSpc>
                <a:spcPts val="4068"/>
              </a:lnSpc>
              <a:spcBef>
                <a:spcPct val="0"/>
              </a:spcBef>
            </a:pPr>
            <a:r>
              <a:rPr lang="en-US" sz="2905">
                <a:solidFill>
                  <a:srgbClr val="000000"/>
                </a:solidFill>
                <a:latin typeface="Garet Light"/>
              </a:rPr>
              <a:t>Moderate</a:t>
            </a:r>
          </a:p>
        </p:txBody>
      </p:sp>
      <p:sp>
        <p:nvSpPr>
          <p:cNvPr id="10" name="TextBox 10"/>
          <p:cNvSpPr txBox="1"/>
          <p:nvPr/>
        </p:nvSpPr>
        <p:spPr>
          <a:xfrm rot="-5400000">
            <a:off x="5745486" y="6633218"/>
            <a:ext cx="1763831" cy="488163"/>
          </a:xfrm>
          <a:prstGeom prst="rect">
            <a:avLst/>
          </a:prstGeom>
        </p:spPr>
        <p:txBody>
          <a:bodyPr lIns="0" tIns="0" rIns="0" bIns="0" rtlCol="0" anchor="t">
            <a:spAutoFit/>
          </a:bodyPr>
          <a:lstStyle/>
          <a:p>
            <a:pPr algn="ctr">
              <a:lnSpc>
                <a:spcPts val="4068"/>
              </a:lnSpc>
              <a:spcBef>
                <a:spcPct val="0"/>
              </a:spcBef>
            </a:pPr>
            <a:r>
              <a:rPr lang="en-US" sz="2905">
                <a:solidFill>
                  <a:srgbClr val="000000"/>
                </a:solidFill>
                <a:latin typeface="Garet Light"/>
              </a:rPr>
              <a:t>Unlikely</a:t>
            </a:r>
          </a:p>
        </p:txBody>
      </p:sp>
      <p:sp>
        <p:nvSpPr>
          <p:cNvPr id="11" name="TextBox 11"/>
          <p:cNvSpPr txBox="1"/>
          <p:nvPr/>
        </p:nvSpPr>
        <p:spPr>
          <a:xfrm>
            <a:off x="10132213" y="8108631"/>
            <a:ext cx="1763831" cy="488163"/>
          </a:xfrm>
          <a:prstGeom prst="rect">
            <a:avLst/>
          </a:prstGeom>
        </p:spPr>
        <p:txBody>
          <a:bodyPr lIns="0" tIns="0" rIns="0" bIns="0" rtlCol="0" anchor="t">
            <a:spAutoFit/>
          </a:bodyPr>
          <a:lstStyle/>
          <a:p>
            <a:pPr algn="ctr">
              <a:lnSpc>
                <a:spcPts val="4068"/>
              </a:lnSpc>
              <a:spcBef>
                <a:spcPct val="0"/>
              </a:spcBef>
            </a:pPr>
            <a:r>
              <a:rPr lang="en-US" sz="2905">
                <a:solidFill>
                  <a:srgbClr val="000000"/>
                </a:solidFill>
                <a:latin typeface="Garet Light"/>
              </a:rPr>
              <a:t>High</a:t>
            </a:r>
          </a:p>
        </p:txBody>
      </p:sp>
      <p:sp>
        <p:nvSpPr>
          <p:cNvPr id="12" name="TextBox 12"/>
          <p:cNvSpPr txBox="1"/>
          <p:nvPr/>
        </p:nvSpPr>
        <p:spPr>
          <a:xfrm rot="-5400000">
            <a:off x="5621662" y="4040725"/>
            <a:ext cx="2011481" cy="488163"/>
          </a:xfrm>
          <a:prstGeom prst="rect">
            <a:avLst/>
          </a:prstGeom>
        </p:spPr>
        <p:txBody>
          <a:bodyPr lIns="0" tIns="0" rIns="0" bIns="0" rtlCol="0" anchor="t">
            <a:spAutoFit/>
          </a:bodyPr>
          <a:lstStyle/>
          <a:p>
            <a:pPr algn="ctr">
              <a:lnSpc>
                <a:spcPts val="4068"/>
              </a:lnSpc>
              <a:spcBef>
                <a:spcPct val="0"/>
              </a:spcBef>
            </a:pPr>
            <a:r>
              <a:rPr lang="en-US" sz="2905">
                <a:solidFill>
                  <a:srgbClr val="000000"/>
                </a:solidFill>
                <a:latin typeface="Garet Light"/>
              </a:rPr>
              <a:t>Moderate</a:t>
            </a:r>
          </a:p>
        </p:txBody>
      </p:sp>
      <p:sp>
        <p:nvSpPr>
          <p:cNvPr id="13" name="TextBox 13"/>
          <p:cNvSpPr txBox="1"/>
          <p:nvPr/>
        </p:nvSpPr>
        <p:spPr>
          <a:xfrm>
            <a:off x="12891420" y="8108631"/>
            <a:ext cx="1763831" cy="488163"/>
          </a:xfrm>
          <a:prstGeom prst="rect">
            <a:avLst/>
          </a:prstGeom>
        </p:spPr>
        <p:txBody>
          <a:bodyPr lIns="0" tIns="0" rIns="0" bIns="0" rtlCol="0" anchor="t">
            <a:spAutoFit/>
          </a:bodyPr>
          <a:lstStyle/>
          <a:p>
            <a:pPr algn="ctr">
              <a:lnSpc>
                <a:spcPts val="4068"/>
              </a:lnSpc>
              <a:spcBef>
                <a:spcPct val="0"/>
              </a:spcBef>
            </a:pPr>
            <a:r>
              <a:rPr lang="en-US" sz="2905">
                <a:solidFill>
                  <a:srgbClr val="000000"/>
                </a:solidFill>
                <a:latin typeface="Garet Light"/>
              </a:rPr>
              <a:t>Extreme</a:t>
            </a:r>
          </a:p>
        </p:txBody>
      </p:sp>
      <p:sp>
        <p:nvSpPr>
          <p:cNvPr id="14" name="TextBox 14"/>
          <p:cNvSpPr txBox="1"/>
          <p:nvPr/>
        </p:nvSpPr>
        <p:spPr>
          <a:xfrm rot="-5400000">
            <a:off x="5745486" y="1636256"/>
            <a:ext cx="1763831" cy="488163"/>
          </a:xfrm>
          <a:prstGeom prst="rect">
            <a:avLst/>
          </a:prstGeom>
        </p:spPr>
        <p:txBody>
          <a:bodyPr lIns="0" tIns="0" rIns="0" bIns="0" rtlCol="0" anchor="t">
            <a:spAutoFit/>
          </a:bodyPr>
          <a:lstStyle/>
          <a:p>
            <a:pPr algn="ctr">
              <a:lnSpc>
                <a:spcPts val="4068"/>
              </a:lnSpc>
              <a:spcBef>
                <a:spcPct val="0"/>
              </a:spcBef>
            </a:pPr>
            <a:r>
              <a:rPr lang="en-US" sz="2905">
                <a:solidFill>
                  <a:srgbClr val="000000"/>
                </a:solidFill>
                <a:latin typeface="Garet Light"/>
              </a:rPr>
              <a:t>likely</a:t>
            </a:r>
          </a:p>
        </p:txBody>
      </p:sp>
      <p:sp>
        <p:nvSpPr>
          <p:cNvPr id="15" name="Freeform 15"/>
          <p:cNvSpPr/>
          <p:nvPr/>
        </p:nvSpPr>
        <p:spPr>
          <a:xfrm>
            <a:off x="3319597" y="121735"/>
            <a:ext cx="1222977" cy="1753372"/>
          </a:xfrm>
          <a:custGeom>
            <a:avLst/>
            <a:gdLst/>
            <a:ahLst/>
            <a:cxnLst/>
            <a:rect l="l" t="t" r="r" b="b"/>
            <a:pathLst>
              <a:path w="1222977" h="1753372">
                <a:moveTo>
                  <a:pt x="0" y="0"/>
                </a:moveTo>
                <a:lnTo>
                  <a:pt x="1222977" y="0"/>
                </a:lnTo>
                <a:lnTo>
                  <a:pt x="1222977" y="1753372"/>
                </a:lnTo>
                <a:lnTo>
                  <a:pt x="0" y="17533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a:off x="17068833" y="8308025"/>
            <a:ext cx="2898782" cy="2811819"/>
          </a:xfrm>
          <a:custGeom>
            <a:avLst/>
            <a:gdLst/>
            <a:ahLst/>
            <a:cxnLst/>
            <a:rect l="l" t="t" r="r" b="b"/>
            <a:pathLst>
              <a:path w="2898782" h="2811819">
                <a:moveTo>
                  <a:pt x="0" y="0"/>
                </a:moveTo>
                <a:lnTo>
                  <a:pt x="2898782" y="0"/>
                </a:lnTo>
                <a:lnTo>
                  <a:pt x="2898782" y="2811819"/>
                </a:lnTo>
                <a:lnTo>
                  <a:pt x="0" y="28118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TextBox 17"/>
          <p:cNvSpPr txBox="1"/>
          <p:nvPr/>
        </p:nvSpPr>
        <p:spPr>
          <a:xfrm>
            <a:off x="16279021" y="167416"/>
            <a:ext cx="1960559" cy="1009995"/>
          </a:xfrm>
          <a:prstGeom prst="rect">
            <a:avLst/>
          </a:prstGeom>
        </p:spPr>
        <p:txBody>
          <a:bodyPr lIns="0" tIns="0" rIns="0" bIns="0" rtlCol="0" anchor="t">
            <a:spAutoFit/>
          </a:bodyPr>
          <a:lstStyle/>
          <a:p>
            <a:pPr algn="ctr">
              <a:lnSpc>
                <a:spcPts val="2769"/>
              </a:lnSpc>
            </a:pPr>
            <a:r>
              <a:rPr lang="en-US" sz="1809" spc="-86">
                <a:solidFill>
                  <a:srgbClr val="000000"/>
                </a:solidFill>
                <a:latin typeface="Garet"/>
              </a:rPr>
              <a:t>Ibrahim ElZine</a:t>
            </a:r>
          </a:p>
          <a:p>
            <a:pPr algn="ctr">
              <a:lnSpc>
                <a:spcPts val="2769"/>
              </a:lnSpc>
            </a:pPr>
            <a:r>
              <a:rPr lang="en-US" sz="1809" spc="-86">
                <a:solidFill>
                  <a:srgbClr val="000000"/>
                </a:solidFill>
                <a:latin typeface="Garet"/>
              </a:rPr>
              <a:t>60074319</a:t>
            </a:r>
          </a:p>
          <a:p>
            <a:pPr algn="ctr">
              <a:lnSpc>
                <a:spcPts val="2769"/>
              </a:lnSpc>
              <a:spcBef>
                <a:spcPct val="0"/>
              </a:spcBef>
            </a:pPr>
            <a:endParaRPr lang="en-US" sz="1809" spc="-86">
              <a:solidFill>
                <a:srgbClr val="000000"/>
              </a:solidFill>
              <a:latin typeface="Gare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591050" y="2196319"/>
            <a:ext cx="1010465" cy="0"/>
          </a:xfrm>
          <a:prstGeom prst="line">
            <a:avLst/>
          </a:prstGeom>
          <a:ln w="28575" cap="flat">
            <a:solidFill>
              <a:srgbClr val="A8A8A8"/>
            </a:solidFill>
            <a:prstDash val="solid"/>
            <a:headEnd type="none" w="sm" len="sm"/>
            <a:tailEnd type="triangle" w="lg" len="med"/>
          </a:ln>
        </p:spPr>
        <p:txBody>
          <a:bodyPr/>
          <a:lstStyle/>
          <a:p>
            <a:endParaRPr lang="en-US"/>
          </a:p>
        </p:txBody>
      </p:sp>
      <p:sp>
        <p:nvSpPr>
          <p:cNvPr id="3" name="AutoShape 3"/>
          <p:cNvSpPr/>
          <p:nvPr/>
        </p:nvSpPr>
        <p:spPr>
          <a:xfrm flipH="1" flipV="1">
            <a:off x="9591050" y="2177444"/>
            <a:ext cx="0" cy="3243538"/>
          </a:xfrm>
          <a:prstGeom prst="line">
            <a:avLst/>
          </a:prstGeom>
          <a:ln w="28575" cap="flat">
            <a:solidFill>
              <a:srgbClr val="A8A8A8"/>
            </a:solidFill>
            <a:prstDash val="solid"/>
            <a:headEnd type="none" w="sm" len="sm"/>
            <a:tailEnd type="none" w="sm" len="sm"/>
          </a:ln>
        </p:spPr>
        <p:txBody>
          <a:bodyPr/>
          <a:lstStyle/>
          <a:p>
            <a:endParaRPr lang="en-US"/>
          </a:p>
        </p:txBody>
      </p:sp>
      <p:sp>
        <p:nvSpPr>
          <p:cNvPr id="4" name="AutoShape 4"/>
          <p:cNvSpPr/>
          <p:nvPr/>
        </p:nvSpPr>
        <p:spPr>
          <a:xfrm flipV="1">
            <a:off x="9572568" y="6455427"/>
            <a:ext cx="0" cy="2578684"/>
          </a:xfrm>
          <a:prstGeom prst="line">
            <a:avLst/>
          </a:prstGeom>
          <a:ln w="28575" cap="flat">
            <a:solidFill>
              <a:srgbClr val="A8A8A8"/>
            </a:solidFill>
            <a:prstDash val="solid"/>
            <a:headEnd type="none" w="sm" len="sm"/>
            <a:tailEnd type="none" w="sm" len="sm"/>
          </a:ln>
        </p:spPr>
        <p:txBody>
          <a:bodyPr/>
          <a:lstStyle/>
          <a:p>
            <a:endParaRPr lang="en-US"/>
          </a:p>
        </p:txBody>
      </p:sp>
      <p:sp>
        <p:nvSpPr>
          <p:cNvPr id="5" name="AutoShape 5"/>
          <p:cNvSpPr/>
          <p:nvPr/>
        </p:nvSpPr>
        <p:spPr>
          <a:xfrm flipV="1">
            <a:off x="9826841" y="4702718"/>
            <a:ext cx="1273656" cy="735346"/>
          </a:xfrm>
          <a:prstGeom prst="line">
            <a:avLst/>
          </a:prstGeom>
          <a:ln w="28575" cap="flat">
            <a:solidFill>
              <a:srgbClr val="A8A8A8"/>
            </a:solidFill>
            <a:prstDash val="solid"/>
            <a:headEnd type="none" w="sm" len="sm"/>
            <a:tailEnd type="triangle" w="lg" len="med"/>
          </a:ln>
        </p:spPr>
        <p:txBody>
          <a:bodyPr/>
          <a:lstStyle/>
          <a:p>
            <a:endParaRPr lang="en-US"/>
          </a:p>
        </p:txBody>
      </p:sp>
      <p:sp>
        <p:nvSpPr>
          <p:cNvPr id="6" name="AutoShape 6"/>
          <p:cNvSpPr/>
          <p:nvPr/>
        </p:nvSpPr>
        <p:spPr>
          <a:xfrm>
            <a:off x="9591050" y="5923984"/>
            <a:ext cx="1409268" cy="813641"/>
          </a:xfrm>
          <a:prstGeom prst="line">
            <a:avLst/>
          </a:prstGeom>
          <a:ln w="28575" cap="flat">
            <a:solidFill>
              <a:srgbClr val="A8A8A8"/>
            </a:solidFill>
            <a:prstDash val="solid"/>
            <a:headEnd type="none" w="sm" len="sm"/>
            <a:tailEnd type="triangle" w="lg" len="med"/>
          </a:ln>
        </p:spPr>
        <p:txBody>
          <a:bodyPr/>
          <a:lstStyle/>
          <a:p>
            <a:endParaRPr lang="en-US" dirty="0"/>
          </a:p>
        </p:txBody>
      </p:sp>
      <p:sp>
        <p:nvSpPr>
          <p:cNvPr id="7" name="AutoShape 7"/>
          <p:cNvSpPr/>
          <p:nvPr/>
        </p:nvSpPr>
        <p:spPr>
          <a:xfrm>
            <a:off x="9581879" y="9006323"/>
            <a:ext cx="1019635" cy="5284"/>
          </a:xfrm>
          <a:prstGeom prst="line">
            <a:avLst/>
          </a:prstGeom>
          <a:ln w="28575" cap="flat">
            <a:solidFill>
              <a:srgbClr val="A8A8A8"/>
            </a:solidFill>
            <a:prstDash val="solid"/>
            <a:headEnd type="none" w="sm" len="sm"/>
            <a:tailEnd type="triangle" w="lg" len="med"/>
          </a:ln>
        </p:spPr>
        <p:txBody>
          <a:bodyPr/>
          <a:lstStyle/>
          <a:p>
            <a:endParaRPr lang="en-US"/>
          </a:p>
        </p:txBody>
      </p:sp>
      <p:grpSp>
        <p:nvGrpSpPr>
          <p:cNvPr id="8" name="Group 8"/>
          <p:cNvGrpSpPr/>
          <p:nvPr/>
        </p:nvGrpSpPr>
        <p:grpSpPr>
          <a:xfrm>
            <a:off x="10393684" y="3790716"/>
            <a:ext cx="3152205" cy="1647347"/>
            <a:chOff x="0" y="-1207"/>
            <a:chExt cx="830210" cy="321650"/>
          </a:xfrm>
        </p:grpSpPr>
        <p:sp>
          <p:nvSpPr>
            <p:cNvPr id="9" name="Freeform 9"/>
            <p:cNvSpPr/>
            <p:nvPr/>
          </p:nvSpPr>
          <p:spPr>
            <a:xfrm>
              <a:off x="0" y="0"/>
              <a:ext cx="830210" cy="320443"/>
            </a:xfrm>
            <a:custGeom>
              <a:avLst/>
              <a:gdLst/>
              <a:ahLst/>
              <a:cxnLst/>
              <a:rect l="l" t="t" r="r" b="b"/>
              <a:pathLst>
                <a:path w="830210" h="320443">
                  <a:moveTo>
                    <a:pt x="7368" y="0"/>
                  </a:moveTo>
                  <a:lnTo>
                    <a:pt x="822842" y="0"/>
                  </a:lnTo>
                  <a:cubicBezTo>
                    <a:pt x="826912" y="0"/>
                    <a:pt x="830210" y="3299"/>
                    <a:pt x="830210" y="7368"/>
                  </a:cubicBezTo>
                  <a:lnTo>
                    <a:pt x="830210" y="313075"/>
                  </a:lnTo>
                  <a:cubicBezTo>
                    <a:pt x="830210" y="317144"/>
                    <a:pt x="826912" y="320443"/>
                    <a:pt x="822842" y="320443"/>
                  </a:cubicBezTo>
                  <a:lnTo>
                    <a:pt x="7368" y="320443"/>
                  </a:lnTo>
                  <a:cubicBezTo>
                    <a:pt x="3299" y="320443"/>
                    <a:pt x="0" y="317144"/>
                    <a:pt x="0" y="313075"/>
                  </a:cubicBezTo>
                  <a:lnTo>
                    <a:pt x="0" y="7368"/>
                  </a:lnTo>
                  <a:cubicBezTo>
                    <a:pt x="0" y="3299"/>
                    <a:pt x="3299" y="0"/>
                    <a:pt x="7368" y="0"/>
                  </a:cubicBezTo>
                  <a:close/>
                </a:path>
              </a:pathLst>
            </a:custGeom>
            <a:solidFill>
              <a:srgbClr val="18CD81"/>
            </a:solidFill>
          </p:spPr>
          <p:txBody>
            <a:bodyPr/>
            <a:lstStyle/>
            <a:p>
              <a:endParaRPr lang="en-US"/>
            </a:p>
          </p:txBody>
        </p:sp>
        <p:sp>
          <p:nvSpPr>
            <p:cNvPr id="10" name="TextBox 10"/>
            <p:cNvSpPr txBox="1"/>
            <p:nvPr/>
          </p:nvSpPr>
          <p:spPr>
            <a:xfrm>
              <a:off x="0" y="-1207"/>
              <a:ext cx="830210" cy="321650"/>
            </a:xfrm>
            <a:prstGeom prst="rect">
              <a:avLst/>
            </a:prstGeom>
          </p:spPr>
          <p:txBody>
            <a:bodyPr lIns="50800" tIns="50800" rIns="50800" bIns="50800" rtlCol="0" anchor="ctr"/>
            <a:lstStyle/>
            <a:p>
              <a:pPr algn="ctr">
                <a:lnSpc>
                  <a:spcPts val="3000"/>
                </a:lnSpc>
              </a:pPr>
              <a:r>
                <a:rPr lang="en-US" sz="2000" spc="100" dirty="0">
                  <a:solidFill>
                    <a:srgbClr val="FFFFFF"/>
                  </a:solidFill>
                  <a:latin typeface="Garet" panose="020B0604020202020204" charset="0"/>
                </a:rPr>
                <a:t>Research Institutions (QEERI, QU)</a:t>
              </a:r>
            </a:p>
          </p:txBody>
        </p:sp>
      </p:grpSp>
      <p:grpSp>
        <p:nvGrpSpPr>
          <p:cNvPr id="11" name="Group 11"/>
          <p:cNvGrpSpPr/>
          <p:nvPr/>
        </p:nvGrpSpPr>
        <p:grpSpPr>
          <a:xfrm>
            <a:off x="10393684" y="5840914"/>
            <a:ext cx="3152205" cy="1518681"/>
            <a:chOff x="0" y="0"/>
            <a:chExt cx="830210" cy="320443"/>
          </a:xfrm>
        </p:grpSpPr>
        <p:sp>
          <p:nvSpPr>
            <p:cNvPr id="12" name="Freeform 12"/>
            <p:cNvSpPr/>
            <p:nvPr/>
          </p:nvSpPr>
          <p:spPr>
            <a:xfrm>
              <a:off x="0" y="0"/>
              <a:ext cx="830210" cy="320443"/>
            </a:xfrm>
            <a:custGeom>
              <a:avLst/>
              <a:gdLst/>
              <a:ahLst/>
              <a:cxnLst/>
              <a:rect l="l" t="t" r="r" b="b"/>
              <a:pathLst>
                <a:path w="830210" h="320443">
                  <a:moveTo>
                    <a:pt x="7368" y="0"/>
                  </a:moveTo>
                  <a:lnTo>
                    <a:pt x="822842" y="0"/>
                  </a:lnTo>
                  <a:cubicBezTo>
                    <a:pt x="826912" y="0"/>
                    <a:pt x="830210" y="3299"/>
                    <a:pt x="830210" y="7368"/>
                  </a:cubicBezTo>
                  <a:lnTo>
                    <a:pt x="830210" y="313075"/>
                  </a:lnTo>
                  <a:cubicBezTo>
                    <a:pt x="830210" y="317144"/>
                    <a:pt x="826912" y="320443"/>
                    <a:pt x="822842" y="320443"/>
                  </a:cubicBezTo>
                  <a:lnTo>
                    <a:pt x="7368" y="320443"/>
                  </a:lnTo>
                  <a:cubicBezTo>
                    <a:pt x="3299" y="320443"/>
                    <a:pt x="0" y="317144"/>
                    <a:pt x="0" y="313075"/>
                  </a:cubicBezTo>
                  <a:lnTo>
                    <a:pt x="0" y="7368"/>
                  </a:lnTo>
                  <a:cubicBezTo>
                    <a:pt x="0" y="3299"/>
                    <a:pt x="3299" y="0"/>
                    <a:pt x="7368" y="0"/>
                  </a:cubicBezTo>
                  <a:close/>
                </a:path>
              </a:pathLst>
            </a:custGeom>
            <a:solidFill>
              <a:srgbClr val="13AD6D"/>
            </a:solidFill>
          </p:spPr>
          <p:txBody>
            <a:bodyPr/>
            <a:lstStyle/>
            <a:p>
              <a:endParaRPr lang="en-US"/>
            </a:p>
          </p:txBody>
        </p:sp>
        <p:sp>
          <p:nvSpPr>
            <p:cNvPr id="13" name="TextBox 13"/>
            <p:cNvSpPr txBox="1"/>
            <p:nvPr/>
          </p:nvSpPr>
          <p:spPr>
            <a:xfrm>
              <a:off x="0" y="4995"/>
              <a:ext cx="830210" cy="315448"/>
            </a:xfrm>
            <a:prstGeom prst="rect">
              <a:avLst/>
            </a:prstGeom>
          </p:spPr>
          <p:txBody>
            <a:bodyPr lIns="50800" tIns="50800" rIns="50800" bIns="50800" rtlCol="0" anchor="ctr"/>
            <a:lstStyle/>
            <a:p>
              <a:pPr algn="ctr">
                <a:lnSpc>
                  <a:spcPts val="3000"/>
                </a:lnSpc>
              </a:pPr>
              <a:r>
                <a:rPr lang="en-US" sz="2000" spc="100" dirty="0">
                  <a:solidFill>
                    <a:srgbClr val="FFFFFF"/>
                  </a:solidFill>
                  <a:latin typeface="Garet" panose="020B0604020202020204" charset="0"/>
                </a:rPr>
                <a:t>Judges (Mahmoud Al </a:t>
              </a:r>
              <a:r>
                <a:rPr lang="en-US" sz="2000" spc="100" dirty="0" err="1">
                  <a:solidFill>
                    <a:srgbClr val="FFFFFF"/>
                  </a:solidFill>
                  <a:latin typeface="Garet" panose="020B0604020202020204" charset="0"/>
                </a:rPr>
                <a:t>Sulaiti</a:t>
              </a:r>
              <a:r>
                <a:rPr lang="en-US" sz="2000" spc="100" dirty="0">
                  <a:solidFill>
                    <a:srgbClr val="FFFFFF"/>
                  </a:solidFill>
                  <a:latin typeface="Garet" panose="020B0604020202020204" charset="0"/>
                </a:rPr>
                <a:t> and Abdullah Al </a:t>
              </a:r>
              <a:r>
                <a:rPr lang="en-US" sz="2000" spc="100" dirty="0" err="1">
                  <a:solidFill>
                    <a:srgbClr val="FFFFFF"/>
                  </a:solidFill>
                  <a:latin typeface="Garet" panose="020B0604020202020204" charset="0"/>
                </a:rPr>
                <a:t>Kubaisi</a:t>
              </a:r>
              <a:r>
                <a:rPr lang="en-US" sz="2000" spc="100" dirty="0">
                  <a:solidFill>
                    <a:srgbClr val="FFFFFF"/>
                  </a:solidFill>
                  <a:latin typeface="Garet" panose="020B0604020202020204" charset="0"/>
                </a:rPr>
                <a:t>)</a:t>
              </a:r>
            </a:p>
          </p:txBody>
        </p:sp>
      </p:grpSp>
      <p:grpSp>
        <p:nvGrpSpPr>
          <p:cNvPr id="14" name="Group 14"/>
          <p:cNvGrpSpPr/>
          <p:nvPr/>
        </p:nvGrpSpPr>
        <p:grpSpPr>
          <a:xfrm>
            <a:off x="10009075" y="1566913"/>
            <a:ext cx="3152205" cy="1216682"/>
            <a:chOff x="0" y="0"/>
            <a:chExt cx="830210" cy="320443"/>
          </a:xfrm>
        </p:grpSpPr>
        <p:sp>
          <p:nvSpPr>
            <p:cNvPr id="15" name="Freeform 15"/>
            <p:cNvSpPr/>
            <p:nvPr/>
          </p:nvSpPr>
          <p:spPr>
            <a:xfrm>
              <a:off x="0" y="0"/>
              <a:ext cx="830210" cy="320443"/>
            </a:xfrm>
            <a:custGeom>
              <a:avLst/>
              <a:gdLst/>
              <a:ahLst/>
              <a:cxnLst/>
              <a:rect l="l" t="t" r="r" b="b"/>
              <a:pathLst>
                <a:path w="830210" h="320443">
                  <a:moveTo>
                    <a:pt x="7368" y="0"/>
                  </a:moveTo>
                  <a:lnTo>
                    <a:pt x="822842" y="0"/>
                  </a:lnTo>
                  <a:cubicBezTo>
                    <a:pt x="826912" y="0"/>
                    <a:pt x="830210" y="3299"/>
                    <a:pt x="830210" y="7368"/>
                  </a:cubicBezTo>
                  <a:lnTo>
                    <a:pt x="830210" y="313075"/>
                  </a:lnTo>
                  <a:cubicBezTo>
                    <a:pt x="830210" y="317144"/>
                    <a:pt x="826912" y="320443"/>
                    <a:pt x="822842" y="320443"/>
                  </a:cubicBezTo>
                  <a:lnTo>
                    <a:pt x="7368" y="320443"/>
                  </a:lnTo>
                  <a:cubicBezTo>
                    <a:pt x="3299" y="320443"/>
                    <a:pt x="0" y="317144"/>
                    <a:pt x="0" y="313075"/>
                  </a:cubicBezTo>
                  <a:lnTo>
                    <a:pt x="0" y="7368"/>
                  </a:lnTo>
                  <a:cubicBezTo>
                    <a:pt x="0" y="3299"/>
                    <a:pt x="3299" y="0"/>
                    <a:pt x="7368" y="0"/>
                  </a:cubicBezTo>
                  <a:close/>
                </a:path>
              </a:pathLst>
            </a:custGeom>
            <a:solidFill>
              <a:srgbClr val="34E89D"/>
            </a:solidFill>
          </p:spPr>
          <p:txBody>
            <a:bodyPr/>
            <a:lstStyle/>
            <a:p>
              <a:endParaRPr lang="en-US"/>
            </a:p>
          </p:txBody>
        </p:sp>
        <p:sp>
          <p:nvSpPr>
            <p:cNvPr id="16" name="TextBox 16"/>
            <p:cNvSpPr txBox="1"/>
            <p:nvPr/>
          </p:nvSpPr>
          <p:spPr>
            <a:xfrm>
              <a:off x="0" y="-66675"/>
              <a:ext cx="830210" cy="387118"/>
            </a:xfrm>
            <a:prstGeom prst="rect">
              <a:avLst/>
            </a:prstGeom>
          </p:spPr>
          <p:txBody>
            <a:bodyPr lIns="50800" tIns="50800" rIns="50800" bIns="50800" rtlCol="0" anchor="ctr"/>
            <a:lstStyle/>
            <a:p>
              <a:pPr algn="ctr">
                <a:lnSpc>
                  <a:spcPts val="3000"/>
                </a:lnSpc>
              </a:pPr>
              <a:r>
                <a:rPr lang="en-US" sz="2000" spc="100" dirty="0">
                  <a:solidFill>
                    <a:srgbClr val="FFFFFF"/>
                  </a:solidFill>
                  <a:latin typeface="Garet" panose="020B0604020202020204" charset="0"/>
                </a:rPr>
                <a:t>Catering (Le Soleil)</a:t>
              </a:r>
            </a:p>
          </p:txBody>
        </p:sp>
      </p:grpSp>
      <p:grpSp>
        <p:nvGrpSpPr>
          <p:cNvPr id="17" name="Group 17"/>
          <p:cNvGrpSpPr/>
          <p:nvPr/>
        </p:nvGrpSpPr>
        <p:grpSpPr>
          <a:xfrm>
            <a:off x="10009124" y="8423586"/>
            <a:ext cx="3152205" cy="1216682"/>
            <a:chOff x="0" y="0"/>
            <a:chExt cx="830210" cy="320443"/>
          </a:xfrm>
        </p:grpSpPr>
        <p:sp>
          <p:nvSpPr>
            <p:cNvPr id="18" name="Freeform 18"/>
            <p:cNvSpPr/>
            <p:nvPr/>
          </p:nvSpPr>
          <p:spPr>
            <a:xfrm>
              <a:off x="0" y="0"/>
              <a:ext cx="830210" cy="320443"/>
            </a:xfrm>
            <a:custGeom>
              <a:avLst/>
              <a:gdLst/>
              <a:ahLst/>
              <a:cxnLst/>
              <a:rect l="l" t="t" r="r" b="b"/>
              <a:pathLst>
                <a:path w="830210" h="320443">
                  <a:moveTo>
                    <a:pt x="7368" y="0"/>
                  </a:moveTo>
                  <a:lnTo>
                    <a:pt x="822842" y="0"/>
                  </a:lnTo>
                  <a:cubicBezTo>
                    <a:pt x="826912" y="0"/>
                    <a:pt x="830210" y="3299"/>
                    <a:pt x="830210" y="7368"/>
                  </a:cubicBezTo>
                  <a:lnTo>
                    <a:pt x="830210" y="313075"/>
                  </a:lnTo>
                  <a:cubicBezTo>
                    <a:pt x="830210" y="317144"/>
                    <a:pt x="826912" y="320443"/>
                    <a:pt x="822842" y="320443"/>
                  </a:cubicBezTo>
                  <a:lnTo>
                    <a:pt x="7368" y="320443"/>
                  </a:lnTo>
                  <a:cubicBezTo>
                    <a:pt x="3299" y="320443"/>
                    <a:pt x="0" y="317144"/>
                    <a:pt x="0" y="313075"/>
                  </a:cubicBezTo>
                  <a:lnTo>
                    <a:pt x="0" y="7368"/>
                  </a:lnTo>
                  <a:cubicBezTo>
                    <a:pt x="0" y="3299"/>
                    <a:pt x="3299" y="0"/>
                    <a:pt x="7368" y="0"/>
                  </a:cubicBezTo>
                  <a:close/>
                </a:path>
              </a:pathLst>
            </a:custGeom>
            <a:solidFill>
              <a:srgbClr val="34E89D"/>
            </a:solidFill>
          </p:spPr>
          <p:txBody>
            <a:bodyPr/>
            <a:lstStyle/>
            <a:p>
              <a:endParaRPr lang="en-US"/>
            </a:p>
          </p:txBody>
        </p:sp>
        <p:sp>
          <p:nvSpPr>
            <p:cNvPr id="19" name="TextBox 19"/>
            <p:cNvSpPr txBox="1"/>
            <p:nvPr/>
          </p:nvSpPr>
          <p:spPr>
            <a:xfrm>
              <a:off x="0" y="-66675"/>
              <a:ext cx="830210" cy="387118"/>
            </a:xfrm>
            <a:prstGeom prst="rect">
              <a:avLst/>
            </a:prstGeom>
          </p:spPr>
          <p:txBody>
            <a:bodyPr lIns="50800" tIns="50800" rIns="50800" bIns="50800" rtlCol="0" anchor="ctr"/>
            <a:lstStyle/>
            <a:p>
              <a:pPr algn="ctr">
                <a:lnSpc>
                  <a:spcPts val="3000"/>
                </a:lnSpc>
              </a:pPr>
              <a:r>
                <a:rPr lang="en-US" sz="2000" spc="100" dirty="0">
                  <a:solidFill>
                    <a:srgbClr val="FFFFFF"/>
                  </a:solidFill>
                  <a:latin typeface="Garet" panose="020B0604020202020204" charset="0"/>
                </a:rPr>
                <a:t>Project Team</a:t>
              </a:r>
            </a:p>
          </p:txBody>
        </p:sp>
      </p:grpSp>
      <p:sp>
        <p:nvSpPr>
          <p:cNvPr id="20" name="AutoShape 20"/>
          <p:cNvSpPr/>
          <p:nvPr/>
        </p:nvSpPr>
        <p:spPr>
          <a:xfrm flipH="1" flipV="1">
            <a:off x="7333947" y="9001310"/>
            <a:ext cx="1010465" cy="0"/>
          </a:xfrm>
          <a:prstGeom prst="line">
            <a:avLst/>
          </a:prstGeom>
          <a:ln w="28575" cap="flat">
            <a:solidFill>
              <a:srgbClr val="A8A8A8"/>
            </a:solidFill>
            <a:prstDash val="solid"/>
            <a:headEnd type="none" w="sm" len="sm"/>
            <a:tailEnd type="triangle" w="lg" len="med"/>
          </a:ln>
        </p:spPr>
        <p:txBody>
          <a:bodyPr/>
          <a:lstStyle/>
          <a:p>
            <a:endParaRPr lang="en-US"/>
          </a:p>
        </p:txBody>
      </p:sp>
      <p:sp>
        <p:nvSpPr>
          <p:cNvPr id="21" name="AutoShape 21"/>
          <p:cNvSpPr/>
          <p:nvPr/>
        </p:nvSpPr>
        <p:spPr>
          <a:xfrm>
            <a:off x="8344411" y="6633450"/>
            <a:ext cx="0" cy="2386734"/>
          </a:xfrm>
          <a:prstGeom prst="line">
            <a:avLst/>
          </a:prstGeom>
          <a:ln w="28575" cap="flat">
            <a:solidFill>
              <a:srgbClr val="A8A8A8"/>
            </a:solidFill>
            <a:prstDash val="solid"/>
            <a:headEnd type="none" w="sm" len="sm"/>
            <a:tailEnd type="none" w="sm" len="sm"/>
          </a:ln>
        </p:spPr>
        <p:txBody>
          <a:bodyPr/>
          <a:lstStyle/>
          <a:p>
            <a:endParaRPr lang="en-US"/>
          </a:p>
        </p:txBody>
      </p:sp>
      <p:sp>
        <p:nvSpPr>
          <p:cNvPr id="22" name="AutoShape 22"/>
          <p:cNvSpPr/>
          <p:nvPr/>
        </p:nvSpPr>
        <p:spPr>
          <a:xfrm>
            <a:off x="6946481" y="4720375"/>
            <a:ext cx="1409268" cy="813641"/>
          </a:xfrm>
          <a:prstGeom prst="line">
            <a:avLst/>
          </a:prstGeom>
          <a:ln w="28575" cap="flat">
            <a:solidFill>
              <a:srgbClr val="A8A8A8"/>
            </a:solidFill>
            <a:prstDash val="solid"/>
            <a:headEnd type="none" w="sm" len="sm"/>
            <a:tailEnd type="triangle" w="lg" len="med"/>
          </a:ln>
        </p:spPr>
        <p:txBody>
          <a:bodyPr/>
          <a:lstStyle/>
          <a:p>
            <a:endParaRPr lang="en-US"/>
          </a:p>
        </p:txBody>
      </p:sp>
      <p:sp>
        <p:nvSpPr>
          <p:cNvPr id="23" name="AutoShape 23"/>
          <p:cNvSpPr/>
          <p:nvPr/>
        </p:nvSpPr>
        <p:spPr>
          <a:xfrm>
            <a:off x="8362893" y="2163518"/>
            <a:ext cx="0" cy="3518195"/>
          </a:xfrm>
          <a:prstGeom prst="line">
            <a:avLst/>
          </a:prstGeom>
          <a:ln w="28575" cap="flat">
            <a:solidFill>
              <a:srgbClr val="A8A8A8"/>
            </a:solidFill>
            <a:prstDash val="solid"/>
            <a:headEnd type="none" w="sm" len="sm"/>
            <a:tailEnd type="none" w="sm" len="sm"/>
          </a:ln>
        </p:spPr>
        <p:txBody>
          <a:bodyPr/>
          <a:lstStyle/>
          <a:p>
            <a:endParaRPr lang="en-US"/>
          </a:p>
        </p:txBody>
      </p:sp>
      <p:sp>
        <p:nvSpPr>
          <p:cNvPr id="24" name="AutoShape 24"/>
          <p:cNvSpPr/>
          <p:nvPr/>
        </p:nvSpPr>
        <p:spPr>
          <a:xfrm flipH="1">
            <a:off x="6574626" y="6161880"/>
            <a:ext cx="1769785" cy="474213"/>
          </a:xfrm>
          <a:prstGeom prst="line">
            <a:avLst/>
          </a:prstGeom>
          <a:ln w="28575" cap="flat">
            <a:solidFill>
              <a:srgbClr val="A8A8A8"/>
            </a:solidFill>
            <a:prstDash val="solid"/>
            <a:headEnd type="none" w="sm" len="sm"/>
            <a:tailEnd type="triangle" w="lg" len="med"/>
          </a:ln>
        </p:spPr>
        <p:txBody>
          <a:bodyPr/>
          <a:lstStyle/>
          <a:p>
            <a:endParaRPr lang="en-US"/>
          </a:p>
        </p:txBody>
      </p:sp>
      <p:sp>
        <p:nvSpPr>
          <p:cNvPr id="25" name="AutoShape 25"/>
          <p:cNvSpPr/>
          <p:nvPr/>
        </p:nvSpPr>
        <p:spPr>
          <a:xfrm flipH="1" flipV="1">
            <a:off x="7333947" y="2186021"/>
            <a:ext cx="1019635" cy="5284"/>
          </a:xfrm>
          <a:prstGeom prst="line">
            <a:avLst/>
          </a:prstGeom>
          <a:ln w="28575" cap="flat">
            <a:solidFill>
              <a:srgbClr val="A8A8A8"/>
            </a:solidFill>
            <a:prstDash val="solid"/>
            <a:headEnd type="none" w="sm" len="sm"/>
            <a:tailEnd type="triangle" w="lg" len="med"/>
          </a:ln>
        </p:spPr>
        <p:txBody>
          <a:bodyPr/>
          <a:lstStyle/>
          <a:p>
            <a:endParaRPr lang="en-US"/>
          </a:p>
        </p:txBody>
      </p:sp>
      <p:grpSp>
        <p:nvGrpSpPr>
          <p:cNvPr id="26" name="Group 26"/>
          <p:cNvGrpSpPr/>
          <p:nvPr/>
        </p:nvGrpSpPr>
        <p:grpSpPr>
          <a:xfrm>
            <a:off x="4844119" y="1566913"/>
            <a:ext cx="3152205" cy="1216682"/>
            <a:chOff x="0" y="0"/>
            <a:chExt cx="830210" cy="320443"/>
          </a:xfrm>
        </p:grpSpPr>
        <p:sp>
          <p:nvSpPr>
            <p:cNvPr id="27" name="Freeform 27"/>
            <p:cNvSpPr/>
            <p:nvPr/>
          </p:nvSpPr>
          <p:spPr>
            <a:xfrm>
              <a:off x="0" y="0"/>
              <a:ext cx="830210" cy="320443"/>
            </a:xfrm>
            <a:custGeom>
              <a:avLst/>
              <a:gdLst/>
              <a:ahLst/>
              <a:cxnLst/>
              <a:rect l="l" t="t" r="r" b="b"/>
              <a:pathLst>
                <a:path w="830210" h="320443">
                  <a:moveTo>
                    <a:pt x="7368" y="0"/>
                  </a:moveTo>
                  <a:lnTo>
                    <a:pt x="822842" y="0"/>
                  </a:lnTo>
                  <a:cubicBezTo>
                    <a:pt x="826912" y="0"/>
                    <a:pt x="830210" y="3299"/>
                    <a:pt x="830210" y="7368"/>
                  </a:cubicBezTo>
                  <a:lnTo>
                    <a:pt x="830210" y="313075"/>
                  </a:lnTo>
                  <a:cubicBezTo>
                    <a:pt x="830210" y="317144"/>
                    <a:pt x="826912" y="320443"/>
                    <a:pt x="822842" y="320443"/>
                  </a:cubicBezTo>
                  <a:lnTo>
                    <a:pt x="7368" y="320443"/>
                  </a:lnTo>
                  <a:cubicBezTo>
                    <a:pt x="3299" y="320443"/>
                    <a:pt x="0" y="317144"/>
                    <a:pt x="0" y="313075"/>
                  </a:cubicBezTo>
                  <a:lnTo>
                    <a:pt x="0" y="7368"/>
                  </a:lnTo>
                  <a:cubicBezTo>
                    <a:pt x="0" y="3299"/>
                    <a:pt x="3299" y="0"/>
                    <a:pt x="7368" y="0"/>
                  </a:cubicBezTo>
                  <a:close/>
                </a:path>
              </a:pathLst>
            </a:custGeom>
            <a:solidFill>
              <a:srgbClr val="18CD81"/>
            </a:solidFill>
          </p:spPr>
          <p:txBody>
            <a:bodyPr/>
            <a:lstStyle/>
            <a:p>
              <a:endParaRPr lang="en-US"/>
            </a:p>
          </p:txBody>
        </p:sp>
        <p:sp>
          <p:nvSpPr>
            <p:cNvPr id="28" name="TextBox 28"/>
            <p:cNvSpPr txBox="1"/>
            <p:nvPr/>
          </p:nvSpPr>
          <p:spPr>
            <a:xfrm>
              <a:off x="0" y="-66675"/>
              <a:ext cx="830210" cy="387118"/>
            </a:xfrm>
            <a:prstGeom prst="rect">
              <a:avLst/>
            </a:prstGeom>
          </p:spPr>
          <p:txBody>
            <a:bodyPr lIns="50800" tIns="50800" rIns="50800" bIns="50800" rtlCol="0" anchor="ctr"/>
            <a:lstStyle/>
            <a:p>
              <a:pPr algn="ctr">
                <a:lnSpc>
                  <a:spcPts val="3000"/>
                </a:lnSpc>
              </a:pPr>
              <a:r>
                <a:rPr lang="en-US" sz="2000" b="1" spc="100" dirty="0">
                  <a:solidFill>
                    <a:srgbClr val="FFFFFF"/>
                  </a:solidFill>
                  <a:latin typeface="Garet" panose="020B0604020202020204" charset="0"/>
                </a:rPr>
                <a:t>UDST Faculty and Administration</a:t>
              </a:r>
            </a:p>
          </p:txBody>
        </p:sp>
      </p:grpSp>
      <p:grpSp>
        <p:nvGrpSpPr>
          <p:cNvPr id="29" name="Group 29"/>
          <p:cNvGrpSpPr/>
          <p:nvPr/>
        </p:nvGrpSpPr>
        <p:grpSpPr>
          <a:xfrm>
            <a:off x="4402650" y="5877574"/>
            <a:ext cx="3152205" cy="1482021"/>
            <a:chOff x="0" y="0"/>
            <a:chExt cx="830210" cy="320443"/>
          </a:xfrm>
        </p:grpSpPr>
        <p:sp>
          <p:nvSpPr>
            <p:cNvPr id="30" name="Freeform 30"/>
            <p:cNvSpPr/>
            <p:nvPr/>
          </p:nvSpPr>
          <p:spPr>
            <a:xfrm>
              <a:off x="0" y="0"/>
              <a:ext cx="830210" cy="320443"/>
            </a:xfrm>
            <a:custGeom>
              <a:avLst/>
              <a:gdLst/>
              <a:ahLst/>
              <a:cxnLst/>
              <a:rect l="l" t="t" r="r" b="b"/>
              <a:pathLst>
                <a:path w="830210" h="320443">
                  <a:moveTo>
                    <a:pt x="7368" y="0"/>
                  </a:moveTo>
                  <a:lnTo>
                    <a:pt x="822842" y="0"/>
                  </a:lnTo>
                  <a:cubicBezTo>
                    <a:pt x="826912" y="0"/>
                    <a:pt x="830210" y="3299"/>
                    <a:pt x="830210" y="7368"/>
                  </a:cubicBezTo>
                  <a:lnTo>
                    <a:pt x="830210" y="313075"/>
                  </a:lnTo>
                  <a:cubicBezTo>
                    <a:pt x="830210" y="317144"/>
                    <a:pt x="826912" y="320443"/>
                    <a:pt x="822842" y="320443"/>
                  </a:cubicBezTo>
                  <a:lnTo>
                    <a:pt x="7368" y="320443"/>
                  </a:lnTo>
                  <a:cubicBezTo>
                    <a:pt x="3299" y="320443"/>
                    <a:pt x="0" y="317144"/>
                    <a:pt x="0" y="313075"/>
                  </a:cubicBezTo>
                  <a:lnTo>
                    <a:pt x="0" y="7368"/>
                  </a:lnTo>
                  <a:cubicBezTo>
                    <a:pt x="0" y="3299"/>
                    <a:pt x="3299" y="0"/>
                    <a:pt x="7368" y="0"/>
                  </a:cubicBezTo>
                  <a:close/>
                </a:path>
              </a:pathLst>
            </a:custGeom>
            <a:solidFill>
              <a:srgbClr val="18CD81"/>
            </a:solidFill>
          </p:spPr>
          <p:txBody>
            <a:bodyPr/>
            <a:lstStyle/>
            <a:p>
              <a:endParaRPr lang="en-US"/>
            </a:p>
          </p:txBody>
        </p:sp>
        <p:sp>
          <p:nvSpPr>
            <p:cNvPr id="31" name="TextBox 31"/>
            <p:cNvSpPr txBox="1"/>
            <p:nvPr/>
          </p:nvSpPr>
          <p:spPr>
            <a:xfrm>
              <a:off x="0" y="-66675"/>
              <a:ext cx="830210" cy="387118"/>
            </a:xfrm>
            <a:prstGeom prst="rect">
              <a:avLst/>
            </a:prstGeom>
          </p:spPr>
          <p:txBody>
            <a:bodyPr lIns="50800" tIns="50800" rIns="50800" bIns="50800" rtlCol="0" anchor="ctr"/>
            <a:lstStyle/>
            <a:p>
              <a:pPr algn="ctr">
                <a:lnSpc>
                  <a:spcPts val="3000"/>
                </a:lnSpc>
              </a:pPr>
              <a:r>
                <a:rPr lang="en-US" sz="2000" spc="100" dirty="0" err="1">
                  <a:solidFill>
                    <a:srgbClr val="FFFFFF"/>
                  </a:solidFill>
                  <a:latin typeface="Garet" panose="020B0604020202020204" charset="0"/>
                </a:rPr>
                <a:t>Enviromental</a:t>
              </a:r>
              <a:r>
                <a:rPr lang="en-US" sz="2000" spc="100" dirty="0">
                  <a:solidFill>
                    <a:srgbClr val="FFFFFF"/>
                  </a:solidFill>
                  <a:latin typeface="Garet" panose="020B0604020202020204" charset="0"/>
                </a:rPr>
                <a:t> Experts (Andy </a:t>
              </a:r>
              <a:r>
                <a:rPr lang="en-US" sz="2000" spc="100" dirty="0" err="1">
                  <a:solidFill>
                    <a:srgbClr val="FFFFFF"/>
                  </a:solidFill>
                  <a:latin typeface="Garet" panose="020B0604020202020204" charset="0"/>
                </a:rPr>
                <a:t>Acho</a:t>
              </a:r>
              <a:r>
                <a:rPr lang="en-US" sz="2000" spc="100" dirty="0">
                  <a:solidFill>
                    <a:srgbClr val="FFFFFF"/>
                  </a:solidFill>
                  <a:latin typeface="Garet" panose="020B0604020202020204" charset="0"/>
                </a:rPr>
                <a:t> and Scott </a:t>
              </a:r>
              <a:r>
                <a:rPr lang="en-US" sz="2000" spc="100" dirty="0" err="1">
                  <a:solidFill>
                    <a:srgbClr val="FFFFFF"/>
                  </a:solidFill>
                  <a:latin typeface="Garet" panose="020B0604020202020204" charset="0"/>
                </a:rPr>
                <a:t>Amyx</a:t>
              </a:r>
              <a:r>
                <a:rPr lang="en-US" sz="2000" spc="100" dirty="0">
                  <a:solidFill>
                    <a:srgbClr val="FFFFFF"/>
                  </a:solidFill>
                  <a:latin typeface="Garet" panose="020B0604020202020204" charset="0"/>
                </a:rPr>
                <a:t>)</a:t>
              </a:r>
            </a:p>
          </p:txBody>
        </p:sp>
      </p:grpSp>
      <p:grpSp>
        <p:nvGrpSpPr>
          <p:cNvPr id="32" name="Group 32"/>
          <p:cNvGrpSpPr/>
          <p:nvPr/>
        </p:nvGrpSpPr>
        <p:grpSpPr>
          <a:xfrm>
            <a:off x="4402650" y="4099661"/>
            <a:ext cx="3152205" cy="1216682"/>
            <a:chOff x="0" y="0"/>
            <a:chExt cx="830210" cy="320443"/>
          </a:xfrm>
        </p:grpSpPr>
        <p:sp>
          <p:nvSpPr>
            <p:cNvPr id="33" name="Freeform 33"/>
            <p:cNvSpPr/>
            <p:nvPr/>
          </p:nvSpPr>
          <p:spPr>
            <a:xfrm>
              <a:off x="0" y="0"/>
              <a:ext cx="830210" cy="320443"/>
            </a:xfrm>
            <a:custGeom>
              <a:avLst/>
              <a:gdLst/>
              <a:ahLst/>
              <a:cxnLst/>
              <a:rect l="l" t="t" r="r" b="b"/>
              <a:pathLst>
                <a:path w="830210" h="320443">
                  <a:moveTo>
                    <a:pt x="7368" y="0"/>
                  </a:moveTo>
                  <a:lnTo>
                    <a:pt x="822842" y="0"/>
                  </a:lnTo>
                  <a:cubicBezTo>
                    <a:pt x="826912" y="0"/>
                    <a:pt x="830210" y="3299"/>
                    <a:pt x="830210" y="7368"/>
                  </a:cubicBezTo>
                  <a:lnTo>
                    <a:pt x="830210" y="313075"/>
                  </a:lnTo>
                  <a:cubicBezTo>
                    <a:pt x="830210" y="317144"/>
                    <a:pt x="826912" y="320443"/>
                    <a:pt x="822842" y="320443"/>
                  </a:cubicBezTo>
                  <a:lnTo>
                    <a:pt x="7368" y="320443"/>
                  </a:lnTo>
                  <a:cubicBezTo>
                    <a:pt x="3299" y="320443"/>
                    <a:pt x="0" y="317144"/>
                    <a:pt x="0" y="313075"/>
                  </a:cubicBezTo>
                  <a:lnTo>
                    <a:pt x="0" y="7368"/>
                  </a:lnTo>
                  <a:cubicBezTo>
                    <a:pt x="0" y="3299"/>
                    <a:pt x="3299" y="0"/>
                    <a:pt x="7368" y="0"/>
                  </a:cubicBezTo>
                  <a:close/>
                </a:path>
              </a:pathLst>
            </a:custGeom>
            <a:solidFill>
              <a:srgbClr val="13AD6D"/>
            </a:solidFill>
          </p:spPr>
          <p:txBody>
            <a:bodyPr/>
            <a:lstStyle/>
            <a:p>
              <a:endParaRPr lang="en-US"/>
            </a:p>
          </p:txBody>
        </p:sp>
        <p:sp>
          <p:nvSpPr>
            <p:cNvPr id="34" name="TextBox 34"/>
            <p:cNvSpPr txBox="1"/>
            <p:nvPr/>
          </p:nvSpPr>
          <p:spPr>
            <a:xfrm>
              <a:off x="0" y="-66675"/>
              <a:ext cx="830210" cy="387118"/>
            </a:xfrm>
            <a:prstGeom prst="rect">
              <a:avLst/>
            </a:prstGeom>
          </p:spPr>
          <p:txBody>
            <a:bodyPr lIns="50800" tIns="50800" rIns="50800" bIns="50800" rtlCol="0" anchor="ctr"/>
            <a:lstStyle/>
            <a:p>
              <a:pPr algn="ctr">
                <a:lnSpc>
                  <a:spcPts val="3000"/>
                </a:lnSpc>
              </a:pPr>
              <a:r>
                <a:rPr lang="en-US" sz="2000" spc="100" dirty="0">
                  <a:solidFill>
                    <a:srgbClr val="FFFFFF"/>
                  </a:solidFill>
                  <a:latin typeface="Garet" panose="020B0604020202020204" charset="0"/>
                </a:rPr>
                <a:t>Interested University Students in Qatar</a:t>
              </a:r>
            </a:p>
          </p:txBody>
        </p:sp>
      </p:grpSp>
      <p:grpSp>
        <p:nvGrpSpPr>
          <p:cNvPr id="35" name="Group 35"/>
          <p:cNvGrpSpPr/>
          <p:nvPr/>
        </p:nvGrpSpPr>
        <p:grpSpPr>
          <a:xfrm>
            <a:off x="4844119" y="7952267"/>
            <a:ext cx="3152205" cy="1657384"/>
            <a:chOff x="0" y="0"/>
            <a:chExt cx="830210" cy="320443"/>
          </a:xfrm>
        </p:grpSpPr>
        <p:sp>
          <p:nvSpPr>
            <p:cNvPr id="36" name="Freeform 36"/>
            <p:cNvSpPr/>
            <p:nvPr/>
          </p:nvSpPr>
          <p:spPr>
            <a:xfrm>
              <a:off x="0" y="0"/>
              <a:ext cx="830210" cy="320443"/>
            </a:xfrm>
            <a:custGeom>
              <a:avLst/>
              <a:gdLst/>
              <a:ahLst/>
              <a:cxnLst/>
              <a:rect l="l" t="t" r="r" b="b"/>
              <a:pathLst>
                <a:path w="830210" h="320443">
                  <a:moveTo>
                    <a:pt x="7368" y="0"/>
                  </a:moveTo>
                  <a:lnTo>
                    <a:pt x="822842" y="0"/>
                  </a:lnTo>
                  <a:cubicBezTo>
                    <a:pt x="826912" y="0"/>
                    <a:pt x="830210" y="3299"/>
                    <a:pt x="830210" y="7368"/>
                  </a:cubicBezTo>
                  <a:lnTo>
                    <a:pt x="830210" y="313075"/>
                  </a:lnTo>
                  <a:cubicBezTo>
                    <a:pt x="830210" y="317144"/>
                    <a:pt x="826912" y="320443"/>
                    <a:pt x="822842" y="320443"/>
                  </a:cubicBezTo>
                  <a:lnTo>
                    <a:pt x="7368" y="320443"/>
                  </a:lnTo>
                  <a:cubicBezTo>
                    <a:pt x="3299" y="320443"/>
                    <a:pt x="0" y="317144"/>
                    <a:pt x="0" y="313075"/>
                  </a:cubicBezTo>
                  <a:lnTo>
                    <a:pt x="0" y="7368"/>
                  </a:lnTo>
                  <a:cubicBezTo>
                    <a:pt x="0" y="3299"/>
                    <a:pt x="3299" y="0"/>
                    <a:pt x="7368" y="0"/>
                  </a:cubicBezTo>
                  <a:close/>
                </a:path>
              </a:pathLst>
            </a:custGeom>
            <a:solidFill>
              <a:srgbClr val="13AD6D"/>
            </a:solidFill>
          </p:spPr>
          <p:txBody>
            <a:bodyPr/>
            <a:lstStyle/>
            <a:p>
              <a:endParaRPr lang="en-US"/>
            </a:p>
          </p:txBody>
        </p:sp>
        <p:sp>
          <p:nvSpPr>
            <p:cNvPr id="37" name="TextBox 37"/>
            <p:cNvSpPr txBox="1"/>
            <p:nvPr/>
          </p:nvSpPr>
          <p:spPr>
            <a:xfrm>
              <a:off x="0" y="-66675"/>
              <a:ext cx="830210" cy="387118"/>
            </a:xfrm>
            <a:prstGeom prst="rect">
              <a:avLst/>
            </a:prstGeom>
          </p:spPr>
          <p:txBody>
            <a:bodyPr lIns="50800" tIns="50800" rIns="50800" bIns="50800" rtlCol="0" anchor="ctr"/>
            <a:lstStyle/>
            <a:p>
              <a:pPr algn="ctr">
                <a:lnSpc>
                  <a:spcPts val="3000"/>
                </a:lnSpc>
              </a:pPr>
              <a:r>
                <a:rPr lang="en-US" sz="2000" spc="100" dirty="0">
                  <a:solidFill>
                    <a:srgbClr val="FFFFFF"/>
                  </a:solidFill>
                  <a:latin typeface="Garet" panose="020B0604020202020204" charset="0"/>
                </a:rPr>
                <a:t>Event Sponsors and Partners (UDST, Qatar Foundation)</a:t>
              </a:r>
            </a:p>
          </p:txBody>
        </p:sp>
      </p:grpSp>
      <p:grpSp>
        <p:nvGrpSpPr>
          <p:cNvPr id="38" name="Group 38"/>
          <p:cNvGrpSpPr/>
          <p:nvPr/>
        </p:nvGrpSpPr>
        <p:grpSpPr>
          <a:xfrm>
            <a:off x="7554855" y="4708002"/>
            <a:ext cx="2838829" cy="2192841"/>
            <a:chOff x="0" y="0"/>
            <a:chExt cx="1052243" cy="812800"/>
          </a:xfrm>
        </p:grpSpPr>
        <p:sp>
          <p:nvSpPr>
            <p:cNvPr id="39" name="Freeform 39"/>
            <p:cNvSpPr/>
            <p:nvPr/>
          </p:nvSpPr>
          <p:spPr>
            <a:xfrm>
              <a:off x="0" y="0"/>
              <a:ext cx="1052243" cy="812800"/>
            </a:xfrm>
            <a:custGeom>
              <a:avLst/>
              <a:gdLst/>
              <a:ahLst/>
              <a:cxnLst/>
              <a:rect l="l" t="t" r="r" b="b"/>
              <a:pathLst>
                <a:path w="1052243" h="812800">
                  <a:moveTo>
                    <a:pt x="526121" y="0"/>
                  </a:moveTo>
                  <a:cubicBezTo>
                    <a:pt x="235553" y="0"/>
                    <a:pt x="0" y="181951"/>
                    <a:pt x="0" y="406400"/>
                  </a:cubicBezTo>
                  <a:cubicBezTo>
                    <a:pt x="0" y="630849"/>
                    <a:pt x="235553" y="812800"/>
                    <a:pt x="526121" y="812800"/>
                  </a:cubicBezTo>
                  <a:cubicBezTo>
                    <a:pt x="816690" y="812800"/>
                    <a:pt x="1052243" y="630849"/>
                    <a:pt x="1052243" y="406400"/>
                  </a:cubicBezTo>
                  <a:cubicBezTo>
                    <a:pt x="1052243" y="181951"/>
                    <a:pt x="816690" y="0"/>
                    <a:pt x="526121" y="0"/>
                  </a:cubicBezTo>
                  <a:close/>
                </a:path>
              </a:pathLst>
            </a:custGeom>
            <a:solidFill>
              <a:srgbClr val="077341"/>
            </a:solidFill>
          </p:spPr>
          <p:txBody>
            <a:bodyPr/>
            <a:lstStyle/>
            <a:p>
              <a:endParaRPr lang="en-US"/>
            </a:p>
          </p:txBody>
        </p:sp>
        <p:sp>
          <p:nvSpPr>
            <p:cNvPr id="40" name="TextBox 40"/>
            <p:cNvSpPr txBox="1"/>
            <p:nvPr/>
          </p:nvSpPr>
          <p:spPr>
            <a:xfrm>
              <a:off x="98648" y="28575"/>
              <a:ext cx="854947" cy="708025"/>
            </a:xfrm>
            <a:prstGeom prst="rect">
              <a:avLst/>
            </a:prstGeom>
          </p:spPr>
          <p:txBody>
            <a:bodyPr lIns="50800" tIns="50800" rIns="50800" bIns="50800" rtlCol="0" anchor="ctr"/>
            <a:lstStyle/>
            <a:p>
              <a:pPr algn="ctr">
                <a:lnSpc>
                  <a:spcPts val="2850"/>
                </a:lnSpc>
              </a:pPr>
              <a:r>
                <a:rPr lang="en-US" sz="1900" spc="95" dirty="0">
                  <a:solidFill>
                    <a:srgbClr val="FFFFFF"/>
                  </a:solidFill>
                  <a:latin typeface="Garet Bold"/>
                </a:rPr>
                <a:t>STAKEHOLDERS</a:t>
              </a:r>
            </a:p>
          </p:txBody>
        </p:sp>
      </p:grpSp>
      <p:sp>
        <p:nvSpPr>
          <p:cNvPr id="41" name="TextBox 41"/>
          <p:cNvSpPr txBox="1"/>
          <p:nvPr/>
        </p:nvSpPr>
        <p:spPr>
          <a:xfrm>
            <a:off x="-267298" y="1225305"/>
            <a:ext cx="4758992" cy="1828800"/>
          </a:xfrm>
          <a:prstGeom prst="rect">
            <a:avLst/>
          </a:prstGeom>
        </p:spPr>
        <p:txBody>
          <a:bodyPr lIns="0" tIns="0" rIns="0" bIns="0" rtlCol="0" anchor="t">
            <a:spAutoFit/>
          </a:bodyPr>
          <a:lstStyle/>
          <a:p>
            <a:pPr algn="l">
              <a:lnSpc>
                <a:spcPts val="2999"/>
              </a:lnSpc>
            </a:pPr>
            <a:endParaRPr dirty="0"/>
          </a:p>
          <a:p>
            <a:pPr marL="863598" lvl="2" indent="-287866" algn="l">
              <a:lnSpc>
                <a:spcPts val="2999"/>
              </a:lnSpc>
              <a:buFont typeface="Arial"/>
              <a:buChar char="⚬"/>
            </a:pPr>
            <a:r>
              <a:rPr lang="en-US" sz="1999" spc="29" dirty="0">
                <a:solidFill>
                  <a:srgbClr val="191919"/>
                </a:solidFill>
                <a:latin typeface="Garet"/>
              </a:rPr>
              <a:t>Progress Updates to ensure Alignment with University Goals (Zoom, Email and Bi-Weekly)</a:t>
            </a:r>
          </a:p>
        </p:txBody>
      </p:sp>
      <p:grpSp>
        <p:nvGrpSpPr>
          <p:cNvPr id="42" name="Group 42"/>
          <p:cNvGrpSpPr/>
          <p:nvPr/>
        </p:nvGrpSpPr>
        <p:grpSpPr>
          <a:xfrm>
            <a:off x="2996298" y="214757"/>
            <a:ext cx="11735033" cy="1352156"/>
            <a:chOff x="0" y="0"/>
            <a:chExt cx="15646711" cy="1802875"/>
          </a:xfrm>
        </p:grpSpPr>
        <p:sp>
          <p:nvSpPr>
            <p:cNvPr id="43" name="TextBox 43"/>
            <p:cNvSpPr txBox="1"/>
            <p:nvPr/>
          </p:nvSpPr>
          <p:spPr>
            <a:xfrm>
              <a:off x="14525" y="-9525"/>
              <a:ext cx="15632187" cy="860425"/>
            </a:xfrm>
            <a:prstGeom prst="rect">
              <a:avLst/>
            </a:prstGeom>
          </p:spPr>
          <p:txBody>
            <a:bodyPr lIns="0" tIns="0" rIns="0" bIns="0" rtlCol="0" anchor="t">
              <a:spAutoFit/>
            </a:bodyPr>
            <a:lstStyle/>
            <a:p>
              <a:pPr algn="ctr">
                <a:lnSpc>
                  <a:spcPts val="5039"/>
                </a:lnSpc>
              </a:pPr>
              <a:r>
                <a:rPr lang="en-US" sz="4199" spc="125">
                  <a:solidFill>
                    <a:srgbClr val="191919"/>
                  </a:solidFill>
                  <a:latin typeface="Garet Bold"/>
                </a:rPr>
                <a:t>COMMUNICATIONS PLAN</a:t>
              </a:r>
            </a:p>
          </p:txBody>
        </p:sp>
        <p:sp>
          <p:nvSpPr>
            <p:cNvPr id="44" name="TextBox 44"/>
            <p:cNvSpPr txBox="1"/>
            <p:nvPr/>
          </p:nvSpPr>
          <p:spPr>
            <a:xfrm>
              <a:off x="0" y="1007218"/>
              <a:ext cx="15632187" cy="795657"/>
            </a:xfrm>
            <a:prstGeom prst="rect">
              <a:avLst/>
            </a:prstGeom>
          </p:spPr>
          <p:txBody>
            <a:bodyPr lIns="0" tIns="0" rIns="0" bIns="0" rtlCol="0" anchor="t">
              <a:spAutoFit/>
            </a:bodyPr>
            <a:lstStyle/>
            <a:p>
              <a:pPr algn="ctr">
                <a:lnSpc>
                  <a:spcPts val="5039"/>
                </a:lnSpc>
              </a:pPr>
              <a:endParaRPr/>
            </a:p>
          </p:txBody>
        </p:sp>
      </p:grpSp>
      <p:sp>
        <p:nvSpPr>
          <p:cNvPr id="45" name="TextBox 45"/>
          <p:cNvSpPr txBox="1"/>
          <p:nvPr/>
        </p:nvSpPr>
        <p:spPr>
          <a:xfrm>
            <a:off x="-368576" y="3686175"/>
            <a:ext cx="4771226" cy="1457325"/>
          </a:xfrm>
          <a:prstGeom prst="rect">
            <a:avLst/>
          </a:prstGeom>
        </p:spPr>
        <p:txBody>
          <a:bodyPr lIns="0" tIns="0" rIns="0" bIns="0" rtlCol="0" anchor="t">
            <a:spAutoFit/>
          </a:bodyPr>
          <a:lstStyle/>
          <a:p>
            <a:pPr algn="l">
              <a:lnSpc>
                <a:spcPts val="2999"/>
              </a:lnSpc>
            </a:pPr>
            <a:endParaRPr dirty="0"/>
          </a:p>
          <a:p>
            <a:pPr marL="863598" lvl="2" indent="-287866" algn="l">
              <a:lnSpc>
                <a:spcPts val="2999"/>
              </a:lnSpc>
              <a:buFont typeface="Arial"/>
              <a:buChar char="⚬"/>
            </a:pPr>
            <a:r>
              <a:rPr lang="en-US" sz="1999" spc="29" dirty="0">
                <a:solidFill>
                  <a:srgbClr val="191919"/>
                </a:solidFill>
                <a:latin typeface="Garet"/>
              </a:rPr>
              <a:t>Monthly Email Updates and Engagement Opportunities (University Email System)</a:t>
            </a:r>
          </a:p>
        </p:txBody>
      </p:sp>
      <p:sp>
        <p:nvSpPr>
          <p:cNvPr id="46" name="TextBox 46"/>
          <p:cNvSpPr txBox="1"/>
          <p:nvPr/>
        </p:nvSpPr>
        <p:spPr>
          <a:xfrm>
            <a:off x="-368576" y="5545681"/>
            <a:ext cx="4236901" cy="1828800"/>
          </a:xfrm>
          <a:prstGeom prst="rect">
            <a:avLst/>
          </a:prstGeom>
        </p:spPr>
        <p:txBody>
          <a:bodyPr lIns="0" tIns="0" rIns="0" bIns="0" rtlCol="0" anchor="t">
            <a:spAutoFit/>
          </a:bodyPr>
          <a:lstStyle/>
          <a:p>
            <a:pPr algn="l">
              <a:lnSpc>
                <a:spcPts val="2999"/>
              </a:lnSpc>
            </a:pPr>
            <a:endParaRPr dirty="0"/>
          </a:p>
          <a:p>
            <a:pPr marL="863598" lvl="2" indent="-287866" algn="l">
              <a:lnSpc>
                <a:spcPts val="2999"/>
              </a:lnSpc>
              <a:buFont typeface="Arial"/>
              <a:buChar char="⚬"/>
            </a:pPr>
            <a:r>
              <a:rPr lang="en-US" sz="1999" spc="29" dirty="0">
                <a:solidFill>
                  <a:srgbClr val="191919"/>
                </a:solidFill>
                <a:latin typeface="Garet"/>
              </a:rPr>
              <a:t>Quarterly Expert Insight Sharing and Milestone Reviews (Professional Contacts and Emails)</a:t>
            </a:r>
          </a:p>
        </p:txBody>
      </p:sp>
      <p:sp>
        <p:nvSpPr>
          <p:cNvPr id="47" name="TextBox 47"/>
          <p:cNvSpPr txBox="1"/>
          <p:nvPr/>
        </p:nvSpPr>
        <p:spPr>
          <a:xfrm>
            <a:off x="-368576" y="8267710"/>
            <a:ext cx="4879320" cy="1457325"/>
          </a:xfrm>
          <a:prstGeom prst="rect">
            <a:avLst/>
          </a:prstGeom>
        </p:spPr>
        <p:txBody>
          <a:bodyPr lIns="0" tIns="0" rIns="0" bIns="0" rtlCol="0" anchor="t">
            <a:spAutoFit/>
          </a:bodyPr>
          <a:lstStyle/>
          <a:p>
            <a:pPr marL="863598" lvl="2" indent="-287866" algn="l">
              <a:lnSpc>
                <a:spcPts val="2999"/>
              </a:lnSpc>
              <a:buFont typeface="Arial"/>
              <a:buChar char="⚬"/>
            </a:pPr>
            <a:r>
              <a:rPr lang="en-US" sz="1999" spc="29" dirty="0">
                <a:solidFill>
                  <a:srgbClr val="191919"/>
                </a:solidFill>
                <a:latin typeface="Garet"/>
              </a:rPr>
              <a:t>Monthly Financial and Progress Reports to Sustain Support and Visibility (Email and Formal Presentations)</a:t>
            </a:r>
          </a:p>
        </p:txBody>
      </p:sp>
      <p:sp>
        <p:nvSpPr>
          <p:cNvPr id="48" name="TextBox 48"/>
          <p:cNvSpPr txBox="1"/>
          <p:nvPr/>
        </p:nvSpPr>
        <p:spPr>
          <a:xfrm>
            <a:off x="12860037" y="1326270"/>
            <a:ext cx="4236901" cy="1519647"/>
          </a:xfrm>
          <a:prstGeom prst="rect">
            <a:avLst/>
          </a:prstGeom>
        </p:spPr>
        <p:txBody>
          <a:bodyPr lIns="0" tIns="0" rIns="0" bIns="0" rtlCol="0" anchor="t">
            <a:spAutoFit/>
          </a:bodyPr>
          <a:lstStyle/>
          <a:p>
            <a:pPr marL="863598" lvl="2" indent="-287866">
              <a:lnSpc>
                <a:spcPts val="2999"/>
              </a:lnSpc>
              <a:buFont typeface="Arial"/>
              <a:buChar char="⚬"/>
            </a:pPr>
            <a:r>
              <a:rPr lang="en-US" sz="1999" spc="29" dirty="0">
                <a:solidFill>
                  <a:srgbClr val="191919"/>
                </a:solidFill>
                <a:latin typeface="Garet"/>
              </a:rPr>
              <a:t>Coordination Meetings Monthly to Ensure Event Specifications (Direct Calls and Emails)</a:t>
            </a:r>
          </a:p>
        </p:txBody>
      </p:sp>
      <p:sp>
        <p:nvSpPr>
          <p:cNvPr id="49" name="TextBox 49"/>
          <p:cNvSpPr txBox="1"/>
          <p:nvPr/>
        </p:nvSpPr>
        <p:spPr>
          <a:xfrm>
            <a:off x="13161329" y="3764505"/>
            <a:ext cx="4236901" cy="1828800"/>
          </a:xfrm>
          <a:prstGeom prst="rect">
            <a:avLst/>
          </a:prstGeom>
        </p:spPr>
        <p:txBody>
          <a:bodyPr lIns="0" tIns="0" rIns="0" bIns="0" rtlCol="0" anchor="t">
            <a:spAutoFit/>
          </a:bodyPr>
          <a:lstStyle/>
          <a:p>
            <a:pPr algn="l">
              <a:lnSpc>
                <a:spcPts val="2999"/>
              </a:lnSpc>
            </a:pPr>
            <a:endParaRPr dirty="0"/>
          </a:p>
          <a:p>
            <a:pPr marL="863598" lvl="2" indent="-287866" algn="l">
              <a:lnSpc>
                <a:spcPts val="2999"/>
              </a:lnSpc>
              <a:buFont typeface="Arial"/>
              <a:buChar char="⚬"/>
            </a:pPr>
            <a:r>
              <a:rPr lang="en-US" sz="1999" spc="29" dirty="0">
                <a:solidFill>
                  <a:srgbClr val="191919"/>
                </a:solidFill>
                <a:latin typeface="Garet"/>
              </a:rPr>
              <a:t>Bi-Monthly Collaboration Sessions for Research Integration (Microsoft Teams and Email)</a:t>
            </a:r>
          </a:p>
        </p:txBody>
      </p:sp>
      <p:sp>
        <p:nvSpPr>
          <p:cNvPr id="50" name="TextBox 50"/>
          <p:cNvSpPr txBox="1"/>
          <p:nvPr/>
        </p:nvSpPr>
        <p:spPr>
          <a:xfrm>
            <a:off x="13161280" y="5634088"/>
            <a:ext cx="4236901" cy="1828800"/>
          </a:xfrm>
          <a:prstGeom prst="rect">
            <a:avLst/>
          </a:prstGeom>
        </p:spPr>
        <p:txBody>
          <a:bodyPr lIns="0" tIns="0" rIns="0" bIns="0" rtlCol="0" anchor="t">
            <a:spAutoFit/>
          </a:bodyPr>
          <a:lstStyle/>
          <a:p>
            <a:pPr algn="l">
              <a:lnSpc>
                <a:spcPts val="2999"/>
              </a:lnSpc>
            </a:pPr>
            <a:endParaRPr dirty="0"/>
          </a:p>
          <a:p>
            <a:pPr marL="863598" lvl="2" indent="-287866" algn="l">
              <a:lnSpc>
                <a:spcPts val="2999"/>
              </a:lnSpc>
              <a:buFont typeface="Arial"/>
              <a:buChar char="⚬"/>
            </a:pPr>
            <a:r>
              <a:rPr lang="en-US" sz="1999" spc="29" dirty="0">
                <a:solidFill>
                  <a:srgbClr val="191919"/>
                </a:solidFill>
                <a:latin typeface="Garet"/>
              </a:rPr>
              <a:t>Monthly Briefings on Evaluation Criteria and Schedules (Email and Video Calls)</a:t>
            </a:r>
          </a:p>
        </p:txBody>
      </p:sp>
      <p:sp>
        <p:nvSpPr>
          <p:cNvPr id="51" name="TextBox 51"/>
          <p:cNvSpPr txBox="1"/>
          <p:nvPr/>
        </p:nvSpPr>
        <p:spPr>
          <a:xfrm>
            <a:off x="13022399" y="7710497"/>
            <a:ext cx="4236901" cy="2200275"/>
          </a:xfrm>
          <a:prstGeom prst="rect">
            <a:avLst/>
          </a:prstGeom>
        </p:spPr>
        <p:txBody>
          <a:bodyPr lIns="0" tIns="0" rIns="0" bIns="0" rtlCol="0" anchor="t">
            <a:spAutoFit/>
          </a:bodyPr>
          <a:lstStyle/>
          <a:p>
            <a:pPr algn="l">
              <a:lnSpc>
                <a:spcPts val="2999"/>
              </a:lnSpc>
            </a:pPr>
            <a:endParaRPr dirty="0"/>
          </a:p>
          <a:p>
            <a:pPr marL="863598" lvl="2" indent="-287866" algn="l">
              <a:lnSpc>
                <a:spcPts val="2999"/>
              </a:lnSpc>
              <a:buFont typeface="Arial"/>
              <a:buChar char="⚬"/>
            </a:pPr>
            <a:r>
              <a:rPr lang="en-US" sz="1999" spc="29" dirty="0">
                <a:solidFill>
                  <a:srgbClr val="191919"/>
                </a:solidFill>
                <a:latin typeface="Garet"/>
              </a:rPr>
              <a:t>Weekly Planning Updates and Task Management Sessions (Zoom/Teams and Emails)</a:t>
            </a:r>
          </a:p>
        </p:txBody>
      </p:sp>
      <p:sp>
        <p:nvSpPr>
          <p:cNvPr id="52" name="TextBox 52"/>
          <p:cNvSpPr txBox="1"/>
          <p:nvPr/>
        </p:nvSpPr>
        <p:spPr>
          <a:xfrm>
            <a:off x="480067" y="157607"/>
            <a:ext cx="1960559" cy="1077218"/>
          </a:xfrm>
          <a:prstGeom prst="rect">
            <a:avLst/>
          </a:prstGeom>
        </p:spPr>
        <p:txBody>
          <a:bodyPr lIns="0" tIns="0" rIns="0" bIns="0" rtlCol="0" anchor="t">
            <a:spAutoFit/>
          </a:bodyPr>
          <a:lstStyle/>
          <a:p>
            <a:pPr algn="ctr">
              <a:lnSpc>
                <a:spcPts val="2769"/>
              </a:lnSpc>
            </a:pPr>
            <a:r>
              <a:rPr lang="en-US" sz="1809" spc="-86" dirty="0">
                <a:solidFill>
                  <a:srgbClr val="000000"/>
                </a:solidFill>
                <a:latin typeface="Garet"/>
              </a:rPr>
              <a:t>Geith El-</a:t>
            </a:r>
            <a:r>
              <a:rPr lang="en-US" sz="1809" spc="-86" dirty="0" err="1">
                <a:solidFill>
                  <a:srgbClr val="000000"/>
                </a:solidFill>
                <a:latin typeface="Garet"/>
              </a:rPr>
              <a:t>Zaher</a:t>
            </a:r>
            <a:endParaRPr lang="en-US" sz="1809" spc="-86" dirty="0">
              <a:solidFill>
                <a:srgbClr val="000000"/>
              </a:solidFill>
              <a:latin typeface="Garet"/>
            </a:endParaRPr>
          </a:p>
          <a:p>
            <a:pPr algn="ctr">
              <a:lnSpc>
                <a:spcPts val="2769"/>
              </a:lnSpc>
            </a:pPr>
            <a:r>
              <a:rPr lang="en-US" sz="1809" spc="-86" dirty="0">
                <a:solidFill>
                  <a:srgbClr val="000000"/>
                </a:solidFill>
                <a:latin typeface="Garet"/>
              </a:rPr>
              <a:t>60300365</a:t>
            </a:r>
          </a:p>
          <a:p>
            <a:pPr algn="ctr">
              <a:lnSpc>
                <a:spcPts val="2769"/>
              </a:lnSpc>
              <a:spcBef>
                <a:spcPct val="0"/>
              </a:spcBef>
            </a:pPr>
            <a:endParaRPr lang="en-US" sz="1809" spc="-86" dirty="0">
              <a:solidFill>
                <a:srgbClr val="000000"/>
              </a:solidFill>
              <a:latin typeface="Gare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par>
                                <p:cTn id="58" presetID="10" presetClass="entr" presetSubtype="0" fill="hold"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500"/>
                                        <p:tgtEl>
                                          <p:spTgt spid="4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500"/>
                                        <p:tgtEl>
                                          <p:spTgt spid="5"/>
                                        </p:tgtEl>
                                      </p:cBhvr>
                                    </p:animEffect>
                                  </p:childTnLst>
                                </p:cTn>
                              </p:par>
                              <p:par>
                                <p:cTn id="72" presetID="10" presetClass="entr" presetSubtype="0" fill="hold"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500"/>
                                        <p:tgtEl>
                                          <p:spTgt spid="4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fade">
                                      <p:cBhvr>
                                        <p:cTn id="82" dur="500"/>
                                        <p:tgtEl>
                                          <p:spTgt spid="6"/>
                                        </p:tgtEl>
                                      </p:cBhvr>
                                    </p:animEffect>
                                  </p:childTnLst>
                                </p:cTn>
                              </p:par>
                              <p:par>
                                <p:cTn id="83" presetID="10" presetClass="entr" presetSubtype="0" fill="hold" nodeType="withEffect">
                                  <p:stCondLst>
                                    <p:cond delay="0"/>
                                  </p:stCondLst>
                                  <p:childTnLst>
                                    <p:set>
                                      <p:cBhvr>
                                        <p:cTn id="84" dur="1" fill="hold">
                                          <p:stCondLst>
                                            <p:cond delay="0"/>
                                          </p:stCondLst>
                                        </p:cTn>
                                        <p:tgtEl>
                                          <p:spTgt spid="11"/>
                                        </p:tgtEl>
                                        <p:attrNameLst>
                                          <p:attrName>style.visibility</p:attrName>
                                        </p:attrNameLst>
                                      </p:cBhvr>
                                      <p:to>
                                        <p:strVal val="visible"/>
                                      </p:to>
                                    </p:set>
                                    <p:animEffect transition="in" filter="fade">
                                      <p:cBhvr>
                                        <p:cTn id="85" dur="500"/>
                                        <p:tgtEl>
                                          <p:spTgt spid="1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500"/>
                                        <p:tgtEl>
                                          <p:spTgt spid="50"/>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fade">
                                      <p:cBhvr>
                                        <p:cTn id="93" dur="500"/>
                                        <p:tgtEl>
                                          <p:spTgt spid="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fade">
                                      <p:cBhvr>
                                        <p:cTn id="96" dur="500"/>
                                        <p:tgtEl>
                                          <p:spTgt spid="4"/>
                                        </p:tgtEl>
                                      </p:cBhvr>
                                    </p:animEffect>
                                  </p:childTnLst>
                                </p:cTn>
                              </p:par>
                              <p:par>
                                <p:cTn id="97" presetID="10" presetClass="entr" presetSubtype="0" fill="hold" nodeType="withEffect">
                                  <p:stCondLst>
                                    <p:cond delay="0"/>
                                  </p:stCondLst>
                                  <p:childTnLst>
                                    <p:set>
                                      <p:cBhvr>
                                        <p:cTn id="98" dur="1" fill="hold">
                                          <p:stCondLst>
                                            <p:cond delay="0"/>
                                          </p:stCondLst>
                                        </p:cTn>
                                        <p:tgtEl>
                                          <p:spTgt spid="17"/>
                                        </p:tgtEl>
                                        <p:attrNameLst>
                                          <p:attrName>style.visibility</p:attrName>
                                        </p:attrNameLst>
                                      </p:cBhvr>
                                      <p:to>
                                        <p:strVal val="visible"/>
                                      </p:to>
                                    </p:set>
                                    <p:animEffect transition="in" filter="fade">
                                      <p:cBhvr>
                                        <p:cTn id="99" dur="500"/>
                                        <p:tgtEl>
                                          <p:spTgt spid="1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20" grpId="0" animBg="1"/>
      <p:bldP spid="21" grpId="0" animBg="1"/>
      <p:bldP spid="22" grpId="0" animBg="1"/>
      <p:bldP spid="23" grpId="0" animBg="1"/>
      <p:bldP spid="24" grpId="0" animBg="1"/>
      <p:bldP spid="25" grpId="0" animBg="1"/>
      <p:bldP spid="41" grpId="0"/>
      <p:bldP spid="45" grpId="0"/>
      <p:bldP spid="46" grpId="0"/>
      <p:bldP spid="47" grpId="0"/>
      <p:bldP spid="48" grpId="0"/>
      <p:bldP spid="49" grpId="0"/>
      <p:bldP spid="50" grpId="0"/>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46613" y="5247264"/>
            <a:ext cx="2251086" cy="2251086"/>
          </a:xfrm>
          <a:custGeom>
            <a:avLst/>
            <a:gdLst/>
            <a:ahLst/>
            <a:cxnLst/>
            <a:rect l="l" t="t" r="r" b="b"/>
            <a:pathLst>
              <a:path w="2251086" h="2251086">
                <a:moveTo>
                  <a:pt x="0" y="0"/>
                </a:moveTo>
                <a:lnTo>
                  <a:pt x="2251086" y="0"/>
                </a:lnTo>
                <a:lnTo>
                  <a:pt x="2251086" y="2251086"/>
                </a:lnTo>
                <a:lnTo>
                  <a:pt x="0" y="22510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590801" y="1961802"/>
            <a:ext cx="12420600" cy="1394101"/>
            <a:chOff x="-1301931" y="-66674"/>
            <a:chExt cx="16560800" cy="1858803"/>
          </a:xfrm>
        </p:grpSpPr>
        <p:sp>
          <p:nvSpPr>
            <p:cNvPr id="4" name="TextBox 4"/>
            <p:cNvSpPr txBox="1"/>
            <p:nvPr/>
          </p:nvSpPr>
          <p:spPr>
            <a:xfrm>
              <a:off x="-1301931" y="-66674"/>
              <a:ext cx="16560800" cy="826125"/>
            </a:xfrm>
            <a:prstGeom prst="rect">
              <a:avLst/>
            </a:prstGeom>
          </p:spPr>
          <p:txBody>
            <a:bodyPr wrap="square" lIns="0" tIns="0" rIns="0" bIns="0" rtlCol="0" anchor="t">
              <a:spAutoFit/>
            </a:bodyPr>
            <a:lstStyle/>
            <a:p>
              <a:pPr algn="ctr">
                <a:lnSpc>
                  <a:spcPts val="5046"/>
                </a:lnSpc>
              </a:pPr>
              <a:r>
                <a:rPr lang="en-US" sz="3604" b="1" spc="-36" dirty="0">
                  <a:solidFill>
                    <a:srgbClr val="000000"/>
                  </a:solidFill>
                  <a:latin typeface="Garet" panose="020B0604020202020204" charset="0"/>
                </a:rPr>
                <a:t>Potential Communication Issues/Challenges</a:t>
              </a:r>
            </a:p>
          </p:txBody>
        </p:sp>
        <p:sp>
          <p:nvSpPr>
            <p:cNvPr id="5" name="TextBox 5"/>
            <p:cNvSpPr txBox="1"/>
            <p:nvPr/>
          </p:nvSpPr>
          <p:spPr>
            <a:xfrm>
              <a:off x="0" y="1039786"/>
              <a:ext cx="13693880" cy="752343"/>
            </a:xfrm>
            <a:prstGeom prst="rect">
              <a:avLst/>
            </a:prstGeom>
          </p:spPr>
          <p:txBody>
            <a:bodyPr lIns="0" tIns="0" rIns="0" bIns="0" rtlCol="0" anchor="t">
              <a:spAutoFit/>
            </a:bodyPr>
            <a:lstStyle/>
            <a:p>
              <a:pPr algn="l">
                <a:lnSpc>
                  <a:spcPts val="2153"/>
                </a:lnSpc>
              </a:pPr>
              <a:endParaRPr>
                <a:latin typeface="Garet" panose="020B0604020202020204" charset="0"/>
              </a:endParaRPr>
            </a:p>
            <a:p>
              <a:pPr algn="l">
                <a:lnSpc>
                  <a:spcPts val="2153"/>
                </a:lnSpc>
              </a:pPr>
              <a:endParaRPr>
                <a:latin typeface="Garet" panose="020B0604020202020204" charset="0"/>
              </a:endParaRPr>
            </a:p>
          </p:txBody>
        </p:sp>
      </p:grpSp>
      <p:sp>
        <p:nvSpPr>
          <p:cNvPr id="6" name="AutoShape 6"/>
          <p:cNvSpPr/>
          <p:nvPr/>
        </p:nvSpPr>
        <p:spPr>
          <a:xfrm rot="5400000">
            <a:off x="8369900" y="-8369900"/>
            <a:ext cx="1548201" cy="18288000"/>
          </a:xfrm>
          <a:prstGeom prst="rect">
            <a:avLst/>
          </a:prstGeom>
          <a:solidFill>
            <a:srgbClr val="15C47B"/>
          </a:solidFill>
        </p:spPr>
        <p:txBody>
          <a:bodyPr/>
          <a:lstStyle/>
          <a:p>
            <a:endParaRPr lang="en-US"/>
          </a:p>
        </p:txBody>
      </p:sp>
      <p:grpSp>
        <p:nvGrpSpPr>
          <p:cNvPr id="7" name="Group 7"/>
          <p:cNvGrpSpPr/>
          <p:nvPr/>
        </p:nvGrpSpPr>
        <p:grpSpPr>
          <a:xfrm>
            <a:off x="658820" y="3454347"/>
            <a:ext cx="6887793" cy="2285546"/>
            <a:chOff x="0" y="-95250"/>
            <a:chExt cx="9183724" cy="3047396"/>
          </a:xfrm>
        </p:grpSpPr>
        <p:sp>
          <p:nvSpPr>
            <p:cNvPr id="8" name="TextBox 8"/>
            <p:cNvSpPr txBox="1"/>
            <p:nvPr/>
          </p:nvSpPr>
          <p:spPr>
            <a:xfrm>
              <a:off x="0" y="-95250"/>
              <a:ext cx="9183724" cy="2217959"/>
            </a:xfrm>
            <a:prstGeom prst="rect">
              <a:avLst/>
            </a:prstGeom>
          </p:spPr>
          <p:txBody>
            <a:bodyPr lIns="0" tIns="0" rIns="0" bIns="0" rtlCol="0" anchor="t">
              <a:spAutoFit/>
            </a:bodyPr>
            <a:lstStyle/>
            <a:p>
              <a:pPr algn="l">
                <a:lnSpc>
                  <a:spcPts val="6632"/>
                </a:lnSpc>
              </a:pPr>
              <a:r>
                <a:rPr lang="en-US" sz="4737" b="1" spc="-47" dirty="0">
                  <a:solidFill>
                    <a:srgbClr val="000000"/>
                  </a:solidFill>
                  <a:latin typeface="Garet" panose="020B0604020202020204" charset="0"/>
                </a:rPr>
                <a:t>Mismatched Update Frequencies</a:t>
              </a:r>
            </a:p>
          </p:txBody>
        </p:sp>
        <p:sp>
          <p:nvSpPr>
            <p:cNvPr id="9" name="TextBox 9"/>
            <p:cNvSpPr txBox="1"/>
            <p:nvPr/>
          </p:nvSpPr>
          <p:spPr>
            <a:xfrm>
              <a:off x="0" y="2489369"/>
              <a:ext cx="8746653" cy="462777"/>
            </a:xfrm>
            <a:prstGeom prst="rect">
              <a:avLst/>
            </a:prstGeom>
          </p:spPr>
          <p:txBody>
            <a:bodyPr lIns="0" tIns="0" rIns="0" bIns="0" rtlCol="0" anchor="t">
              <a:spAutoFit/>
            </a:bodyPr>
            <a:lstStyle/>
            <a:p>
              <a:pPr algn="l">
                <a:lnSpc>
                  <a:spcPts val="2830"/>
                </a:lnSpc>
              </a:pPr>
              <a:endParaRPr lang="en-US" sz="2021" dirty="0">
                <a:solidFill>
                  <a:srgbClr val="000000"/>
                </a:solidFill>
                <a:latin typeface="Garet" panose="020B0604020202020204" charset="0"/>
              </a:endParaRPr>
            </a:p>
          </p:txBody>
        </p:sp>
      </p:grpSp>
      <p:grpSp>
        <p:nvGrpSpPr>
          <p:cNvPr id="10" name="Group 10"/>
          <p:cNvGrpSpPr/>
          <p:nvPr/>
        </p:nvGrpSpPr>
        <p:grpSpPr>
          <a:xfrm>
            <a:off x="10393762" y="3821358"/>
            <a:ext cx="6887793" cy="2284713"/>
            <a:chOff x="0" y="-95249"/>
            <a:chExt cx="9183724" cy="3046284"/>
          </a:xfrm>
        </p:grpSpPr>
        <p:sp>
          <p:nvSpPr>
            <p:cNvPr id="11" name="TextBox 11"/>
            <p:cNvSpPr txBox="1"/>
            <p:nvPr/>
          </p:nvSpPr>
          <p:spPr>
            <a:xfrm>
              <a:off x="0" y="-95249"/>
              <a:ext cx="9183724" cy="1089444"/>
            </a:xfrm>
            <a:prstGeom prst="rect">
              <a:avLst/>
            </a:prstGeom>
          </p:spPr>
          <p:txBody>
            <a:bodyPr lIns="0" tIns="0" rIns="0" bIns="0" rtlCol="0" anchor="t">
              <a:spAutoFit/>
            </a:bodyPr>
            <a:lstStyle/>
            <a:p>
              <a:pPr algn="l">
                <a:lnSpc>
                  <a:spcPts val="6632"/>
                </a:lnSpc>
              </a:pPr>
              <a:r>
                <a:rPr lang="en-US" sz="4737" b="1" spc="-47" dirty="0">
                  <a:solidFill>
                    <a:srgbClr val="000000"/>
                  </a:solidFill>
                  <a:latin typeface="Garet" panose="020B0604020202020204" charset="0"/>
                </a:rPr>
                <a:t>Information Overload</a:t>
              </a:r>
            </a:p>
          </p:txBody>
        </p:sp>
        <p:sp>
          <p:nvSpPr>
            <p:cNvPr id="12" name="TextBox 12"/>
            <p:cNvSpPr txBox="1"/>
            <p:nvPr/>
          </p:nvSpPr>
          <p:spPr>
            <a:xfrm>
              <a:off x="0" y="2489370"/>
              <a:ext cx="8746653" cy="461665"/>
            </a:xfrm>
            <a:prstGeom prst="rect">
              <a:avLst/>
            </a:prstGeom>
          </p:spPr>
          <p:txBody>
            <a:bodyPr lIns="0" tIns="0" rIns="0" bIns="0" rtlCol="0" anchor="t">
              <a:spAutoFit/>
            </a:bodyPr>
            <a:lstStyle/>
            <a:p>
              <a:pPr marL="218220" lvl="1" algn="l">
                <a:lnSpc>
                  <a:spcPts val="2830"/>
                </a:lnSpc>
              </a:pPr>
              <a:endParaRPr lang="en-US" sz="2000" dirty="0">
                <a:latin typeface="Garet" panose="020B0604020202020204" charset="0"/>
              </a:endParaRPr>
            </a:p>
          </p:txBody>
        </p:sp>
      </p:grpSp>
      <p:grpSp>
        <p:nvGrpSpPr>
          <p:cNvPr id="13" name="Group 13"/>
          <p:cNvGrpSpPr/>
          <p:nvPr/>
        </p:nvGrpSpPr>
        <p:grpSpPr>
          <a:xfrm>
            <a:off x="1028700" y="371126"/>
            <a:ext cx="16600480" cy="2004900"/>
            <a:chOff x="0" y="0"/>
            <a:chExt cx="22133973" cy="2673200"/>
          </a:xfrm>
        </p:grpSpPr>
        <p:sp>
          <p:nvSpPr>
            <p:cNvPr id="14" name="TextBox 14"/>
            <p:cNvSpPr txBox="1"/>
            <p:nvPr/>
          </p:nvSpPr>
          <p:spPr>
            <a:xfrm>
              <a:off x="0" y="-95250"/>
              <a:ext cx="22133973" cy="1222770"/>
            </a:xfrm>
            <a:prstGeom prst="rect">
              <a:avLst/>
            </a:prstGeom>
          </p:spPr>
          <p:txBody>
            <a:bodyPr lIns="0" tIns="0" rIns="0" bIns="0" rtlCol="0" anchor="t">
              <a:spAutoFit/>
            </a:bodyPr>
            <a:lstStyle/>
            <a:p>
              <a:pPr algn="ctr">
                <a:lnSpc>
                  <a:spcPts val="7768"/>
                </a:lnSpc>
              </a:pPr>
              <a:r>
                <a:rPr lang="en-US" sz="5548" spc="-55" dirty="0">
                  <a:solidFill>
                    <a:srgbClr val="FFFFFF"/>
                  </a:solidFill>
                  <a:latin typeface="DM Sans Bold"/>
                </a:rPr>
                <a:t> Project Stakeholder and Communications Plan</a:t>
              </a:r>
            </a:p>
          </p:txBody>
        </p:sp>
        <p:sp>
          <p:nvSpPr>
            <p:cNvPr id="15" name="TextBox 15"/>
            <p:cNvSpPr txBox="1"/>
            <p:nvPr/>
          </p:nvSpPr>
          <p:spPr>
            <a:xfrm>
              <a:off x="0" y="1597026"/>
              <a:ext cx="21080577" cy="1076174"/>
            </a:xfrm>
            <a:prstGeom prst="rect">
              <a:avLst/>
            </a:prstGeom>
          </p:spPr>
          <p:txBody>
            <a:bodyPr lIns="0" tIns="0" rIns="0" bIns="0" rtlCol="0" anchor="t">
              <a:spAutoFit/>
            </a:bodyPr>
            <a:lstStyle/>
            <a:p>
              <a:pPr algn="l">
                <a:lnSpc>
                  <a:spcPts val="3314"/>
                </a:lnSpc>
              </a:pPr>
              <a:endParaRPr/>
            </a:p>
            <a:p>
              <a:pPr algn="l">
                <a:lnSpc>
                  <a:spcPts val="3314"/>
                </a:lnSpc>
              </a:pPr>
              <a:endParaRPr/>
            </a:p>
          </p:txBody>
        </p:sp>
      </p:grpSp>
      <p:sp>
        <p:nvSpPr>
          <p:cNvPr id="16" name="TextBox 16"/>
          <p:cNvSpPr txBox="1"/>
          <p:nvPr/>
        </p:nvSpPr>
        <p:spPr>
          <a:xfrm>
            <a:off x="-138708" y="240528"/>
            <a:ext cx="1960559" cy="1009995"/>
          </a:xfrm>
          <a:prstGeom prst="rect">
            <a:avLst/>
          </a:prstGeom>
        </p:spPr>
        <p:txBody>
          <a:bodyPr lIns="0" tIns="0" rIns="0" bIns="0" rtlCol="0" anchor="t">
            <a:spAutoFit/>
          </a:bodyPr>
          <a:lstStyle/>
          <a:p>
            <a:pPr algn="ctr">
              <a:lnSpc>
                <a:spcPts val="2769"/>
              </a:lnSpc>
            </a:pPr>
            <a:r>
              <a:rPr lang="en-US" sz="1809" spc="-86">
                <a:solidFill>
                  <a:srgbClr val="FFFFFF"/>
                </a:solidFill>
                <a:latin typeface="Garet"/>
              </a:rPr>
              <a:t>GeitH el-zaher</a:t>
            </a:r>
          </a:p>
          <a:p>
            <a:pPr algn="ctr">
              <a:lnSpc>
                <a:spcPts val="2769"/>
              </a:lnSpc>
            </a:pPr>
            <a:r>
              <a:rPr lang="en-US" sz="1809" spc="-86">
                <a:solidFill>
                  <a:srgbClr val="FFFFFF"/>
                </a:solidFill>
                <a:latin typeface="Garet"/>
              </a:rPr>
              <a:t>60300365</a:t>
            </a:r>
          </a:p>
          <a:p>
            <a:pPr algn="ctr">
              <a:lnSpc>
                <a:spcPts val="2769"/>
              </a:lnSpc>
              <a:spcBef>
                <a:spcPct val="0"/>
              </a:spcBef>
            </a:pPr>
            <a:endParaRPr lang="en-US" sz="1809" spc="-86">
              <a:solidFill>
                <a:srgbClr val="FFFFFF"/>
              </a:solidFill>
              <a:latin typeface="Garet"/>
            </a:endParaRPr>
          </a:p>
        </p:txBody>
      </p:sp>
      <p:sp>
        <p:nvSpPr>
          <p:cNvPr id="18" name="TextBox 17">
            <a:extLst>
              <a:ext uri="{FF2B5EF4-FFF2-40B4-BE49-F238E27FC236}">
                <a16:creationId xmlns:a16="http://schemas.microsoft.com/office/drawing/2014/main" id="{4DDB211B-36F5-A844-B3BC-B30BACA30AEE}"/>
              </a:ext>
            </a:extLst>
          </p:cNvPr>
          <p:cNvSpPr txBox="1"/>
          <p:nvPr/>
        </p:nvSpPr>
        <p:spPr>
          <a:xfrm>
            <a:off x="119626" y="5220330"/>
            <a:ext cx="6559990" cy="3311163"/>
          </a:xfrm>
          <a:prstGeom prst="rect">
            <a:avLst/>
          </a:prstGeom>
          <a:noFill/>
        </p:spPr>
        <p:txBody>
          <a:bodyPr wrap="square">
            <a:spAutoFit/>
          </a:bodyPr>
          <a:lstStyle/>
          <a:p>
            <a:pPr marL="436439" lvl="1" indent="-218220">
              <a:lnSpc>
                <a:spcPts val="2830"/>
              </a:lnSpc>
              <a:buFont typeface="Arial"/>
              <a:buChar char="•"/>
            </a:pPr>
            <a:r>
              <a:rPr lang="en-US" sz="2000" dirty="0">
                <a:latin typeface="Garet" panose="020B0604020202020204" charset="0"/>
              </a:rPr>
              <a:t>Faculty and Administration may require more frequent updates during critical decision-making periods than the monthly updates planned.</a:t>
            </a:r>
          </a:p>
          <a:p>
            <a:pPr algn="l">
              <a:lnSpc>
                <a:spcPts val="2830"/>
              </a:lnSpc>
            </a:pPr>
            <a:endParaRPr lang="en-US" sz="2000" dirty="0">
              <a:latin typeface="Garet" panose="020B0604020202020204" charset="0"/>
            </a:endParaRPr>
          </a:p>
          <a:p>
            <a:pPr marL="436439" lvl="1" indent="-218220" algn="l">
              <a:lnSpc>
                <a:spcPts val="2830"/>
              </a:lnSpc>
              <a:buFont typeface="Arial"/>
              <a:buChar char="•"/>
            </a:pPr>
            <a:r>
              <a:rPr lang="en-US" sz="2000" dirty="0">
                <a:latin typeface="Garet" panose="020B0604020202020204" charset="0"/>
              </a:rPr>
              <a:t>Sponsors might need immediate communication regarding any changes that affect their interests, rather than just the scheduled monthly updates.</a:t>
            </a:r>
          </a:p>
        </p:txBody>
      </p:sp>
      <p:sp>
        <p:nvSpPr>
          <p:cNvPr id="22" name="TextBox 21">
            <a:extLst>
              <a:ext uri="{FF2B5EF4-FFF2-40B4-BE49-F238E27FC236}">
                <a16:creationId xmlns:a16="http://schemas.microsoft.com/office/drawing/2014/main" id="{9C57471B-DD21-E9D5-20B0-7DBB4C47525A}"/>
              </a:ext>
            </a:extLst>
          </p:cNvPr>
          <p:cNvSpPr txBox="1"/>
          <p:nvPr/>
        </p:nvSpPr>
        <p:spPr>
          <a:xfrm>
            <a:off x="10125502" y="5103896"/>
            <a:ext cx="7575901" cy="1156727"/>
          </a:xfrm>
          <a:prstGeom prst="rect">
            <a:avLst/>
          </a:prstGeom>
          <a:noFill/>
        </p:spPr>
        <p:txBody>
          <a:bodyPr wrap="square">
            <a:spAutoFit/>
          </a:bodyPr>
          <a:lstStyle/>
          <a:p>
            <a:pPr marL="436440" lvl="1" indent="-218220" algn="l">
              <a:lnSpc>
                <a:spcPts val="2830"/>
              </a:lnSpc>
              <a:buFont typeface="Arial"/>
              <a:buChar char="•"/>
            </a:pPr>
            <a:r>
              <a:rPr lang="en-US" sz="2000" dirty="0">
                <a:latin typeface="Garet" panose="020B0604020202020204" charset="0"/>
              </a:rPr>
              <a:t>Project Team could experience information overload with weekly updates, potentially leading to missed or overlooked critical information.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8369900" y="-8369900"/>
            <a:ext cx="1548201" cy="18288000"/>
          </a:xfrm>
          <a:prstGeom prst="rect">
            <a:avLst/>
          </a:prstGeom>
          <a:solidFill>
            <a:srgbClr val="15C47B"/>
          </a:solidFill>
        </p:spPr>
        <p:txBody>
          <a:bodyPr/>
          <a:lstStyle/>
          <a:p>
            <a:endParaRPr lang="en-US"/>
          </a:p>
        </p:txBody>
      </p:sp>
      <p:sp>
        <p:nvSpPr>
          <p:cNvPr id="3" name="Freeform 3"/>
          <p:cNvSpPr/>
          <p:nvPr/>
        </p:nvSpPr>
        <p:spPr>
          <a:xfrm>
            <a:off x="5475179" y="3104184"/>
            <a:ext cx="1276105" cy="1276105"/>
          </a:xfrm>
          <a:custGeom>
            <a:avLst/>
            <a:gdLst/>
            <a:ahLst/>
            <a:cxnLst/>
            <a:rect l="l" t="t" r="r" b="b"/>
            <a:pathLst>
              <a:path w="1276105" h="1276105">
                <a:moveTo>
                  <a:pt x="0" y="0"/>
                </a:moveTo>
                <a:lnTo>
                  <a:pt x="1276105" y="0"/>
                </a:lnTo>
                <a:lnTo>
                  <a:pt x="1276105" y="1276105"/>
                </a:lnTo>
                <a:lnTo>
                  <a:pt x="0" y="12761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4380289"/>
            <a:ext cx="1575662" cy="1526422"/>
          </a:xfrm>
          <a:custGeom>
            <a:avLst/>
            <a:gdLst/>
            <a:ahLst/>
            <a:cxnLst/>
            <a:rect l="l" t="t" r="r" b="b"/>
            <a:pathLst>
              <a:path w="1575662" h="1526422">
                <a:moveTo>
                  <a:pt x="0" y="0"/>
                </a:moveTo>
                <a:lnTo>
                  <a:pt x="1575662" y="0"/>
                </a:lnTo>
                <a:lnTo>
                  <a:pt x="1575662" y="1526422"/>
                </a:lnTo>
                <a:lnTo>
                  <a:pt x="0" y="15264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5328868" y="6503140"/>
            <a:ext cx="1568727" cy="1351958"/>
          </a:xfrm>
          <a:custGeom>
            <a:avLst/>
            <a:gdLst/>
            <a:ahLst/>
            <a:cxnLst/>
            <a:rect l="l" t="t" r="r" b="b"/>
            <a:pathLst>
              <a:path w="1568727" h="1351958">
                <a:moveTo>
                  <a:pt x="0" y="0"/>
                </a:moveTo>
                <a:lnTo>
                  <a:pt x="1568727" y="0"/>
                </a:lnTo>
                <a:lnTo>
                  <a:pt x="1568727" y="1351958"/>
                </a:lnTo>
                <a:lnTo>
                  <a:pt x="0" y="13519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9022644" y="2920098"/>
            <a:ext cx="1669612" cy="1681844"/>
          </a:xfrm>
          <a:custGeom>
            <a:avLst/>
            <a:gdLst/>
            <a:ahLst/>
            <a:cxnLst/>
            <a:rect l="l" t="t" r="r" b="b"/>
            <a:pathLst>
              <a:path w="1669612" h="1681844">
                <a:moveTo>
                  <a:pt x="0" y="0"/>
                </a:moveTo>
                <a:lnTo>
                  <a:pt x="1669612" y="0"/>
                </a:lnTo>
                <a:lnTo>
                  <a:pt x="1669612" y="1681844"/>
                </a:lnTo>
                <a:lnTo>
                  <a:pt x="0" y="16818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12195521" y="1563580"/>
            <a:ext cx="4515830" cy="3579920"/>
          </a:xfrm>
          <a:prstGeom prst="rect">
            <a:avLst/>
          </a:prstGeom>
        </p:spPr>
        <p:txBody>
          <a:bodyPr lIns="0" tIns="0" rIns="0" bIns="0" rtlCol="0" anchor="t">
            <a:spAutoFit/>
          </a:bodyPr>
          <a:lstStyle/>
          <a:p>
            <a:pPr algn="l">
              <a:lnSpc>
                <a:spcPts val="9824"/>
              </a:lnSpc>
            </a:pPr>
            <a:r>
              <a:rPr lang="en-US" sz="4445" dirty="0">
                <a:solidFill>
                  <a:srgbClr val="004E35"/>
                </a:solidFill>
                <a:latin typeface="DM Sans Bold"/>
              </a:rPr>
              <a:t>Call to Action</a:t>
            </a:r>
          </a:p>
          <a:p>
            <a:pPr algn="l">
              <a:lnSpc>
                <a:spcPts val="9824"/>
              </a:lnSpc>
            </a:pPr>
            <a:endParaRPr lang="en-US" sz="4445" dirty="0">
              <a:solidFill>
                <a:srgbClr val="004E35"/>
              </a:solidFill>
              <a:latin typeface="DM Sans Bold"/>
            </a:endParaRPr>
          </a:p>
          <a:p>
            <a:pPr algn="l">
              <a:lnSpc>
                <a:spcPts val="9824"/>
              </a:lnSpc>
            </a:pPr>
            <a:endParaRPr lang="en-US" sz="4445" dirty="0">
              <a:solidFill>
                <a:srgbClr val="004E35"/>
              </a:solidFill>
              <a:latin typeface="DM Sans Bold"/>
            </a:endParaRPr>
          </a:p>
        </p:txBody>
      </p:sp>
      <p:sp>
        <p:nvSpPr>
          <p:cNvPr id="8" name="Freeform 8"/>
          <p:cNvSpPr/>
          <p:nvPr/>
        </p:nvSpPr>
        <p:spPr>
          <a:xfrm>
            <a:off x="15274938" y="4545642"/>
            <a:ext cx="1984362" cy="1778710"/>
          </a:xfrm>
          <a:custGeom>
            <a:avLst/>
            <a:gdLst/>
            <a:ahLst/>
            <a:cxnLst/>
            <a:rect l="l" t="t" r="r" b="b"/>
            <a:pathLst>
              <a:path w="1984362" h="1778710">
                <a:moveTo>
                  <a:pt x="0" y="0"/>
                </a:moveTo>
                <a:lnTo>
                  <a:pt x="1984362" y="0"/>
                </a:lnTo>
                <a:lnTo>
                  <a:pt x="1984362" y="1778710"/>
                </a:lnTo>
                <a:lnTo>
                  <a:pt x="0" y="17787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9319759" y="6457890"/>
            <a:ext cx="1515118" cy="1493080"/>
          </a:xfrm>
          <a:custGeom>
            <a:avLst/>
            <a:gdLst/>
            <a:ahLst/>
            <a:cxnLst/>
            <a:rect l="l" t="t" r="r" b="b"/>
            <a:pathLst>
              <a:path w="1515118" h="1493080">
                <a:moveTo>
                  <a:pt x="0" y="0"/>
                </a:moveTo>
                <a:lnTo>
                  <a:pt x="1515119" y="0"/>
                </a:lnTo>
                <a:lnTo>
                  <a:pt x="1515119" y="1493080"/>
                </a:lnTo>
                <a:lnTo>
                  <a:pt x="0" y="149308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 name="Freeform 10"/>
          <p:cNvSpPr/>
          <p:nvPr/>
        </p:nvSpPr>
        <p:spPr>
          <a:xfrm>
            <a:off x="-236670" y="9733951"/>
            <a:ext cx="8270272" cy="556364"/>
          </a:xfrm>
          <a:custGeom>
            <a:avLst/>
            <a:gdLst/>
            <a:ahLst/>
            <a:cxnLst/>
            <a:rect l="l" t="t" r="r" b="b"/>
            <a:pathLst>
              <a:path w="8270272" h="556364">
                <a:moveTo>
                  <a:pt x="0" y="0"/>
                </a:moveTo>
                <a:lnTo>
                  <a:pt x="8270272" y="0"/>
                </a:lnTo>
                <a:lnTo>
                  <a:pt x="8270272" y="556364"/>
                </a:lnTo>
                <a:lnTo>
                  <a:pt x="0" y="5563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1" name="Freeform 11"/>
          <p:cNvSpPr/>
          <p:nvPr/>
        </p:nvSpPr>
        <p:spPr>
          <a:xfrm>
            <a:off x="8223364" y="9709773"/>
            <a:ext cx="8508678" cy="572402"/>
          </a:xfrm>
          <a:custGeom>
            <a:avLst/>
            <a:gdLst/>
            <a:ahLst/>
            <a:cxnLst/>
            <a:rect l="l" t="t" r="r" b="b"/>
            <a:pathLst>
              <a:path w="8508678" h="572402">
                <a:moveTo>
                  <a:pt x="0" y="0"/>
                </a:moveTo>
                <a:lnTo>
                  <a:pt x="8508678" y="0"/>
                </a:lnTo>
                <a:lnTo>
                  <a:pt x="8508678" y="572402"/>
                </a:lnTo>
                <a:lnTo>
                  <a:pt x="0" y="57240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2" name="Freeform 12"/>
          <p:cNvSpPr/>
          <p:nvPr/>
        </p:nvSpPr>
        <p:spPr>
          <a:xfrm>
            <a:off x="14364622" y="9931848"/>
            <a:ext cx="8270272" cy="556364"/>
          </a:xfrm>
          <a:custGeom>
            <a:avLst/>
            <a:gdLst/>
            <a:ahLst/>
            <a:cxnLst/>
            <a:rect l="l" t="t" r="r" b="b"/>
            <a:pathLst>
              <a:path w="8270272" h="556364">
                <a:moveTo>
                  <a:pt x="0" y="0"/>
                </a:moveTo>
                <a:lnTo>
                  <a:pt x="8270272" y="0"/>
                </a:lnTo>
                <a:lnTo>
                  <a:pt x="8270272" y="556364"/>
                </a:lnTo>
                <a:lnTo>
                  <a:pt x="0" y="5563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3" name="Freeform 13"/>
          <p:cNvSpPr/>
          <p:nvPr/>
        </p:nvSpPr>
        <p:spPr>
          <a:xfrm>
            <a:off x="15711260" y="8381728"/>
            <a:ext cx="2788498" cy="2104049"/>
          </a:xfrm>
          <a:custGeom>
            <a:avLst/>
            <a:gdLst/>
            <a:ahLst/>
            <a:cxnLst/>
            <a:rect l="l" t="t" r="r" b="b"/>
            <a:pathLst>
              <a:path w="2788498" h="2104049">
                <a:moveTo>
                  <a:pt x="0" y="0"/>
                </a:moveTo>
                <a:lnTo>
                  <a:pt x="2788498" y="0"/>
                </a:lnTo>
                <a:lnTo>
                  <a:pt x="2788498" y="2104048"/>
                </a:lnTo>
                <a:lnTo>
                  <a:pt x="0" y="210404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4" name="Freeform 14"/>
          <p:cNvSpPr/>
          <p:nvPr/>
        </p:nvSpPr>
        <p:spPr>
          <a:xfrm>
            <a:off x="138967" y="8471287"/>
            <a:ext cx="1998959" cy="2101402"/>
          </a:xfrm>
          <a:custGeom>
            <a:avLst/>
            <a:gdLst/>
            <a:ahLst/>
            <a:cxnLst/>
            <a:rect l="l" t="t" r="r" b="b"/>
            <a:pathLst>
              <a:path w="1998959" h="2101402">
                <a:moveTo>
                  <a:pt x="0" y="0"/>
                </a:moveTo>
                <a:lnTo>
                  <a:pt x="1998959" y="0"/>
                </a:lnTo>
                <a:lnTo>
                  <a:pt x="1998959" y="2101403"/>
                </a:lnTo>
                <a:lnTo>
                  <a:pt x="0" y="210140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5" name="TextBox 15"/>
          <p:cNvSpPr txBox="1"/>
          <p:nvPr/>
        </p:nvSpPr>
        <p:spPr>
          <a:xfrm>
            <a:off x="-4705133" y="-89394"/>
            <a:ext cx="27698265" cy="1533525"/>
          </a:xfrm>
          <a:prstGeom prst="rect">
            <a:avLst/>
          </a:prstGeom>
        </p:spPr>
        <p:txBody>
          <a:bodyPr lIns="0" tIns="0" rIns="0" bIns="0" rtlCol="0" anchor="t">
            <a:spAutoFit/>
          </a:bodyPr>
          <a:lstStyle/>
          <a:p>
            <a:pPr algn="ctr">
              <a:lnSpc>
                <a:spcPts val="12599"/>
              </a:lnSpc>
            </a:pPr>
            <a:r>
              <a:rPr lang="en-US" sz="9000" spc="-89">
                <a:solidFill>
                  <a:srgbClr val="FFFFFF"/>
                </a:solidFill>
                <a:latin typeface="Garet Bold"/>
              </a:rPr>
              <a:t>Conclusion</a:t>
            </a:r>
          </a:p>
        </p:txBody>
      </p:sp>
      <p:sp>
        <p:nvSpPr>
          <p:cNvPr id="16" name="TextBox 16"/>
          <p:cNvSpPr txBox="1"/>
          <p:nvPr/>
        </p:nvSpPr>
        <p:spPr>
          <a:xfrm>
            <a:off x="1446808" y="1432490"/>
            <a:ext cx="4515830" cy="3579920"/>
          </a:xfrm>
          <a:prstGeom prst="rect">
            <a:avLst/>
          </a:prstGeom>
        </p:spPr>
        <p:txBody>
          <a:bodyPr lIns="0" tIns="0" rIns="0" bIns="0" rtlCol="0" anchor="t">
            <a:spAutoFit/>
          </a:bodyPr>
          <a:lstStyle/>
          <a:p>
            <a:pPr algn="l">
              <a:lnSpc>
                <a:spcPts val="9824"/>
              </a:lnSpc>
            </a:pPr>
            <a:r>
              <a:rPr lang="en-US" sz="4445" dirty="0">
                <a:solidFill>
                  <a:srgbClr val="004E35"/>
                </a:solidFill>
                <a:latin typeface="DM Sans Bold"/>
              </a:rPr>
              <a:t>Key Takeaways</a:t>
            </a:r>
          </a:p>
          <a:p>
            <a:pPr algn="l">
              <a:lnSpc>
                <a:spcPts val="9824"/>
              </a:lnSpc>
            </a:pPr>
            <a:endParaRPr lang="en-US" sz="4445" dirty="0">
              <a:solidFill>
                <a:srgbClr val="004E35"/>
              </a:solidFill>
              <a:latin typeface="DM Sans Bold"/>
            </a:endParaRPr>
          </a:p>
          <a:p>
            <a:pPr algn="l">
              <a:lnSpc>
                <a:spcPts val="9824"/>
              </a:lnSpc>
            </a:pPr>
            <a:endParaRPr lang="en-US" sz="4445" dirty="0">
              <a:solidFill>
                <a:srgbClr val="004E35"/>
              </a:solidFill>
              <a:latin typeface="DM Sans Bold"/>
            </a:endParaRPr>
          </a:p>
        </p:txBody>
      </p:sp>
      <p:sp>
        <p:nvSpPr>
          <p:cNvPr id="17" name="TextBox 17"/>
          <p:cNvSpPr txBox="1"/>
          <p:nvPr/>
        </p:nvSpPr>
        <p:spPr>
          <a:xfrm>
            <a:off x="788335" y="3348741"/>
            <a:ext cx="4390549" cy="1401478"/>
          </a:xfrm>
          <a:prstGeom prst="rect">
            <a:avLst/>
          </a:prstGeom>
        </p:spPr>
        <p:txBody>
          <a:bodyPr lIns="0" tIns="0" rIns="0" bIns="0" rtlCol="0" anchor="t">
            <a:spAutoFit/>
          </a:bodyPr>
          <a:lstStyle/>
          <a:p>
            <a:pPr algn="ctr">
              <a:lnSpc>
                <a:spcPts val="3777"/>
              </a:lnSpc>
              <a:spcBef>
                <a:spcPct val="0"/>
              </a:spcBef>
            </a:pPr>
            <a:r>
              <a:rPr lang="en-US" sz="2468" dirty="0">
                <a:solidFill>
                  <a:srgbClr val="000000"/>
                </a:solidFill>
                <a:latin typeface="Garet"/>
              </a:rPr>
              <a:t>Global Issues, Local Impact</a:t>
            </a:r>
          </a:p>
          <a:p>
            <a:pPr algn="ctr">
              <a:lnSpc>
                <a:spcPts val="3777"/>
              </a:lnSpc>
              <a:spcBef>
                <a:spcPct val="0"/>
              </a:spcBef>
            </a:pPr>
            <a:endParaRPr lang="en-US" sz="2468" dirty="0">
              <a:solidFill>
                <a:srgbClr val="000000"/>
              </a:solidFill>
              <a:latin typeface="Garet"/>
            </a:endParaRPr>
          </a:p>
          <a:p>
            <a:pPr algn="ctr">
              <a:lnSpc>
                <a:spcPts val="3777"/>
              </a:lnSpc>
              <a:spcBef>
                <a:spcPct val="0"/>
              </a:spcBef>
            </a:pPr>
            <a:endParaRPr lang="en-US" sz="2468" dirty="0">
              <a:solidFill>
                <a:srgbClr val="000000"/>
              </a:solidFill>
              <a:latin typeface="Garet"/>
            </a:endParaRPr>
          </a:p>
        </p:txBody>
      </p:sp>
      <p:sp>
        <p:nvSpPr>
          <p:cNvPr id="18" name="TextBox 18"/>
          <p:cNvSpPr txBox="1"/>
          <p:nvPr/>
        </p:nvSpPr>
        <p:spPr>
          <a:xfrm>
            <a:off x="1770783" y="5067300"/>
            <a:ext cx="4763770" cy="441707"/>
          </a:xfrm>
          <a:prstGeom prst="rect">
            <a:avLst/>
          </a:prstGeom>
        </p:spPr>
        <p:txBody>
          <a:bodyPr lIns="0" tIns="0" rIns="0" bIns="0" rtlCol="0" anchor="t">
            <a:spAutoFit/>
          </a:bodyPr>
          <a:lstStyle/>
          <a:p>
            <a:pPr algn="ctr">
              <a:lnSpc>
                <a:spcPts val="3695"/>
              </a:lnSpc>
              <a:spcBef>
                <a:spcPct val="0"/>
              </a:spcBef>
            </a:pPr>
            <a:r>
              <a:rPr lang="en-US" sz="2415" dirty="0">
                <a:solidFill>
                  <a:srgbClr val="000000"/>
                </a:solidFill>
                <a:latin typeface="Garet"/>
              </a:rPr>
              <a:t>Fostering Innovative Solutions</a:t>
            </a:r>
          </a:p>
        </p:txBody>
      </p:sp>
      <p:sp>
        <p:nvSpPr>
          <p:cNvPr id="19" name="TextBox 19"/>
          <p:cNvSpPr txBox="1"/>
          <p:nvPr/>
        </p:nvSpPr>
        <p:spPr>
          <a:xfrm>
            <a:off x="341394" y="6918934"/>
            <a:ext cx="4572755" cy="444170"/>
          </a:xfrm>
          <a:prstGeom prst="rect">
            <a:avLst/>
          </a:prstGeom>
        </p:spPr>
        <p:txBody>
          <a:bodyPr lIns="0" tIns="0" rIns="0" bIns="0" rtlCol="0" anchor="t">
            <a:spAutoFit/>
          </a:bodyPr>
          <a:lstStyle/>
          <a:p>
            <a:pPr algn="ctr">
              <a:lnSpc>
                <a:spcPts val="3788"/>
              </a:lnSpc>
              <a:spcBef>
                <a:spcPct val="0"/>
              </a:spcBef>
            </a:pPr>
            <a:r>
              <a:rPr lang="en-US" sz="2476" dirty="0">
                <a:solidFill>
                  <a:srgbClr val="000000"/>
                </a:solidFill>
                <a:latin typeface="Garet"/>
              </a:rPr>
              <a:t>Aligning with UDST's Mission</a:t>
            </a:r>
          </a:p>
        </p:txBody>
      </p:sp>
      <p:sp>
        <p:nvSpPr>
          <p:cNvPr id="20" name="TextBox 20"/>
          <p:cNvSpPr txBox="1"/>
          <p:nvPr/>
        </p:nvSpPr>
        <p:spPr>
          <a:xfrm>
            <a:off x="10966975" y="3303820"/>
            <a:ext cx="6283007" cy="457200"/>
          </a:xfrm>
          <a:prstGeom prst="rect">
            <a:avLst/>
          </a:prstGeom>
        </p:spPr>
        <p:txBody>
          <a:bodyPr lIns="0" tIns="0" rIns="0" bIns="0" rtlCol="0" anchor="t">
            <a:spAutoFit/>
          </a:bodyPr>
          <a:lstStyle/>
          <a:p>
            <a:pPr algn="ctr">
              <a:lnSpc>
                <a:spcPts val="3824"/>
              </a:lnSpc>
              <a:spcBef>
                <a:spcPct val="0"/>
              </a:spcBef>
            </a:pPr>
            <a:r>
              <a:rPr lang="en-US" sz="2499" dirty="0">
                <a:solidFill>
                  <a:srgbClr val="000000"/>
                </a:solidFill>
                <a:latin typeface="Garet"/>
              </a:rPr>
              <a:t>Integrate Environmental Sustainability</a:t>
            </a:r>
          </a:p>
        </p:txBody>
      </p:sp>
      <p:sp>
        <p:nvSpPr>
          <p:cNvPr id="21" name="TextBox 21"/>
          <p:cNvSpPr txBox="1"/>
          <p:nvPr/>
        </p:nvSpPr>
        <p:spPr>
          <a:xfrm>
            <a:off x="11182074" y="5177207"/>
            <a:ext cx="3271361" cy="423291"/>
          </a:xfrm>
          <a:prstGeom prst="rect">
            <a:avLst/>
          </a:prstGeom>
        </p:spPr>
        <p:txBody>
          <a:bodyPr lIns="0" tIns="0" rIns="0" bIns="0" rtlCol="0" anchor="t">
            <a:spAutoFit/>
          </a:bodyPr>
          <a:lstStyle/>
          <a:p>
            <a:pPr algn="ctr">
              <a:lnSpc>
                <a:spcPts val="3672"/>
              </a:lnSpc>
              <a:spcBef>
                <a:spcPct val="0"/>
              </a:spcBef>
            </a:pPr>
            <a:r>
              <a:rPr lang="en-US" sz="2400" dirty="0">
                <a:solidFill>
                  <a:srgbClr val="000000"/>
                </a:solidFill>
                <a:latin typeface="Garet"/>
              </a:rPr>
              <a:t>Amplify the Message</a:t>
            </a:r>
          </a:p>
        </p:txBody>
      </p:sp>
      <p:sp>
        <p:nvSpPr>
          <p:cNvPr id="22" name="TextBox 22"/>
          <p:cNvSpPr txBox="1"/>
          <p:nvPr/>
        </p:nvSpPr>
        <p:spPr>
          <a:xfrm>
            <a:off x="11641610" y="6909409"/>
            <a:ext cx="3867467" cy="457200"/>
          </a:xfrm>
          <a:prstGeom prst="rect">
            <a:avLst/>
          </a:prstGeom>
        </p:spPr>
        <p:txBody>
          <a:bodyPr lIns="0" tIns="0" rIns="0" bIns="0" rtlCol="0" anchor="t">
            <a:spAutoFit/>
          </a:bodyPr>
          <a:lstStyle/>
          <a:p>
            <a:pPr algn="ctr">
              <a:lnSpc>
                <a:spcPts val="3824"/>
              </a:lnSpc>
              <a:spcBef>
                <a:spcPct val="0"/>
              </a:spcBef>
            </a:pPr>
            <a:r>
              <a:rPr lang="en-US" sz="2499" dirty="0">
                <a:solidFill>
                  <a:srgbClr val="000000"/>
                </a:solidFill>
                <a:latin typeface="Garet"/>
              </a:rPr>
              <a:t>Collaborate for Change</a:t>
            </a:r>
          </a:p>
        </p:txBody>
      </p:sp>
      <p:sp>
        <p:nvSpPr>
          <p:cNvPr id="23" name="TextBox 23"/>
          <p:cNvSpPr txBox="1"/>
          <p:nvPr/>
        </p:nvSpPr>
        <p:spPr>
          <a:xfrm>
            <a:off x="158167" y="224758"/>
            <a:ext cx="1960559" cy="1009995"/>
          </a:xfrm>
          <a:prstGeom prst="rect">
            <a:avLst/>
          </a:prstGeom>
        </p:spPr>
        <p:txBody>
          <a:bodyPr lIns="0" tIns="0" rIns="0" bIns="0" rtlCol="0" anchor="t">
            <a:spAutoFit/>
          </a:bodyPr>
          <a:lstStyle/>
          <a:p>
            <a:pPr algn="ctr">
              <a:lnSpc>
                <a:spcPts val="2769"/>
              </a:lnSpc>
            </a:pPr>
            <a:r>
              <a:rPr lang="en-US" sz="1809" spc="-86">
                <a:solidFill>
                  <a:srgbClr val="FFFFFF"/>
                </a:solidFill>
                <a:latin typeface="Garet"/>
              </a:rPr>
              <a:t>GeitH el-zaher</a:t>
            </a:r>
          </a:p>
          <a:p>
            <a:pPr algn="ctr">
              <a:lnSpc>
                <a:spcPts val="2769"/>
              </a:lnSpc>
            </a:pPr>
            <a:r>
              <a:rPr lang="en-US" sz="1809" spc="-86">
                <a:solidFill>
                  <a:srgbClr val="FFFFFF"/>
                </a:solidFill>
                <a:latin typeface="Garet"/>
              </a:rPr>
              <a:t>60300365</a:t>
            </a:r>
          </a:p>
          <a:p>
            <a:pPr algn="ctr">
              <a:lnSpc>
                <a:spcPts val="2769"/>
              </a:lnSpc>
              <a:spcBef>
                <a:spcPct val="0"/>
              </a:spcBef>
            </a:pPr>
            <a:endParaRPr lang="en-US" sz="1809" spc="-86">
              <a:solidFill>
                <a:srgbClr val="FFFFFF"/>
              </a:solidFill>
              <a:latin typeface="Gare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7" grpId="0"/>
      <p:bldP spid="18" grpId="0"/>
      <p:bldP spid="19" grpId="0"/>
      <p:bldP spid="20"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8369900" y="-8369900"/>
            <a:ext cx="1548201" cy="18288000"/>
          </a:xfrm>
          <a:prstGeom prst="rect">
            <a:avLst/>
          </a:prstGeom>
          <a:solidFill>
            <a:srgbClr val="15C47B"/>
          </a:solidFill>
        </p:spPr>
        <p:txBody>
          <a:bodyPr/>
          <a:lstStyle/>
          <a:p>
            <a:endParaRPr lang="en-US" sz="2000">
              <a:latin typeface="Garet" panose="020B0604020202020204" charset="0"/>
            </a:endParaRPr>
          </a:p>
        </p:txBody>
      </p:sp>
      <p:sp>
        <p:nvSpPr>
          <p:cNvPr id="15" name="TextBox 15"/>
          <p:cNvSpPr txBox="1"/>
          <p:nvPr/>
        </p:nvSpPr>
        <p:spPr>
          <a:xfrm>
            <a:off x="-4705133" y="-89394"/>
            <a:ext cx="27698265" cy="1488869"/>
          </a:xfrm>
          <a:prstGeom prst="rect">
            <a:avLst/>
          </a:prstGeom>
        </p:spPr>
        <p:txBody>
          <a:bodyPr lIns="0" tIns="0" rIns="0" bIns="0" rtlCol="0" anchor="t">
            <a:spAutoFit/>
          </a:bodyPr>
          <a:lstStyle/>
          <a:p>
            <a:pPr algn="ctr">
              <a:lnSpc>
                <a:spcPts val="12599"/>
              </a:lnSpc>
            </a:pPr>
            <a:r>
              <a:rPr lang="en-US" sz="6600" dirty="0">
                <a:latin typeface="Garet" panose="020B0604020202020204" charset="0"/>
              </a:rPr>
              <a:t>References</a:t>
            </a:r>
            <a:endParaRPr lang="en-US" sz="2000" dirty="0">
              <a:latin typeface="Garet" panose="020B0604020202020204" charset="0"/>
            </a:endParaRPr>
          </a:p>
        </p:txBody>
      </p:sp>
      <p:sp>
        <p:nvSpPr>
          <p:cNvPr id="28" name="Rectangle 3">
            <a:extLst>
              <a:ext uri="{FF2B5EF4-FFF2-40B4-BE49-F238E27FC236}">
                <a16:creationId xmlns:a16="http://schemas.microsoft.com/office/drawing/2014/main" id="{576298DD-2126-DEF4-1B37-65138209A209}"/>
              </a:ext>
            </a:extLst>
          </p:cNvPr>
          <p:cNvSpPr>
            <a:spLocks noChangeArrowheads="1"/>
          </p:cNvSpPr>
          <p:nvPr/>
        </p:nvSpPr>
        <p:spPr bwMode="auto">
          <a:xfrm>
            <a:off x="1" y="1949091"/>
            <a:ext cx="1518117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latin typeface="Garet"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latin typeface="Garet"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latin typeface="Garet" panose="020B0604020202020204" charset="0"/>
            </a:endParaRPr>
          </a:p>
        </p:txBody>
      </p:sp>
      <p:sp>
        <p:nvSpPr>
          <p:cNvPr id="31" name="TextBox 30">
            <a:extLst>
              <a:ext uri="{FF2B5EF4-FFF2-40B4-BE49-F238E27FC236}">
                <a16:creationId xmlns:a16="http://schemas.microsoft.com/office/drawing/2014/main" id="{B1F19E81-7B6B-83C2-6888-DEC58F6F2BA0}"/>
              </a:ext>
            </a:extLst>
          </p:cNvPr>
          <p:cNvSpPr txBox="1"/>
          <p:nvPr/>
        </p:nvSpPr>
        <p:spPr>
          <a:xfrm>
            <a:off x="381000" y="1856758"/>
            <a:ext cx="17678400" cy="1015663"/>
          </a:xfrm>
          <a:prstGeom prst="rect">
            <a:avLst/>
          </a:prstGeom>
          <a:noFill/>
        </p:spPr>
        <p:txBody>
          <a:bodyPr wrap="square" rtlCol="0">
            <a:spAutoFit/>
          </a:bodyPr>
          <a:lstStyle/>
          <a:p>
            <a:endParaRPr lang="en-US" altLang="en-US" sz="2000" dirty="0">
              <a:latin typeface="Garet" panose="020B0604020202020204" charset="0"/>
            </a:endParaRPr>
          </a:p>
          <a:p>
            <a:endParaRPr lang="en-US" altLang="en-US" sz="2000" dirty="0">
              <a:latin typeface="Garet" panose="020B0604020202020204" charset="0"/>
            </a:endParaRPr>
          </a:p>
          <a:p>
            <a:endParaRPr lang="en-US" sz="2000" dirty="0">
              <a:latin typeface="Garet" panose="020B0604020202020204" charset="0"/>
            </a:endParaRPr>
          </a:p>
        </p:txBody>
      </p:sp>
      <p:sp>
        <p:nvSpPr>
          <p:cNvPr id="37" name="Rectangle 9">
            <a:extLst>
              <a:ext uri="{FF2B5EF4-FFF2-40B4-BE49-F238E27FC236}">
                <a16:creationId xmlns:a16="http://schemas.microsoft.com/office/drawing/2014/main" id="{872C0C82-7780-AF1F-3A13-300E76FF94B4}"/>
              </a:ext>
            </a:extLst>
          </p:cNvPr>
          <p:cNvSpPr>
            <a:spLocks noChangeArrowheads="1"/>
          </p:cNvSpPr>
          <p:nvPr/>
        </p:nvSpPr>
        <p:spPr bwMode="auto">
          <a:xfrm>
            <a:off x="228600" y="1667313"/>
            <a:ext cx="17189818" cy="8402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ts val="3100"/>
              </a:lnSpc>
              <a:spcBef>
                <a:spcPct val="0"/>
              </a:spcBef>
              <a:spcAft>
                <a:spcPct val="0"/>
              </a:spcAft>
            </a:pPr>
            <a:r>
              <a:rPr lang="en-US" altLang="en-US" sz="1600" dirty="0" err="1">
                <a:latin typeface="Garet" panose="020B0604020202020204" charset="0"/>
              </a:rPr>
              <a:t>Bolakhe</a:t>
            </a:r>
            <a:r>
              <a:rPr lang="en-US" altLang="en-US" sz="1600" dirty="0">
                <a:latin typeface="Garet" panose="020B0604020202020204" charset="0"/>
              </a:rPr>
              <a:t>, S. (2024). Wildfires are raging in Nepal — climate change isn’t the only culprit. Nature. </a:t>
            </a:r>
            <a:r>
              <a:rPr lang="en-US" altLang="en-US" sz="1600" dirty="0">
                <a:latin typeface="Garet" panose="020B0604020202020204" charset="0"/>
                <a:hlinkClick r:id="rId3"/>
              </a:rPr>
              <a:t>https://doi.org/10.1038/d41586-024-01758-2</a:t>
            </a:r>
            <a:endParaRPr lang="en-US" altLang="en-US" sz="1600" dirty="0">
              <a:latin typeface="Garet" panose="020B0604020202020204" charset="0"/>
            </a:endParaRPr>
          </a:p>
          <a:p>
            <a:pPr eaLnBrk="0" fontAlgn="base" hangingPunct="0">
              <a:lnSpc>
                <a:spcPts val="3100"/>
              </a:lnSpc>
              <a:spcBef>
                <a:spcPct val="0"/>
              </a:spcBef>
              <a:spcAft>
                <a:spcPct val="0"/>
              </a:spcAft>
            </a:pPr>
            <a:r>
              <a:rPr lang="en-US" altLang="en-US" sz="1600" dirty="0">
                <a:latin typeface="Garet" panose="020B0604020202020204" charset="0"/>
              </a:rPr>
              <a:t>Government Communications Office. (2024, May 2). Qatar National Vision 2030 - Government Communications Office. </a:t>
            </a:r>
            <a:r>
              <a:rPr lang="en-US" altLang="en-US" sz="1600" dirty="0">
                <a:latin typeface="Garet" panose="020B0604020202020204" charset="0"/>
                <a:hlinkClick r:id="rId4"/>
              </a:rPr>
              <a:t>https://www.gco.gov.qa/en/about-qatar/national-vision2030/</a:t>
            </a:r>
            <a:endParaRPr lang="en-US" sz="1600" dirty="0">
              <a:latin typeface="Garet" panose="020B0604020202020204" charset="0"/>
            </a:endParaRPr>
          </a:p>
          <a:p>
            <a:pPr eaLnBrk="0" fontAlgn="base" hangingPunct="0">
              <a:lnSpc>
                <a:spcPts val="3100"/>
              </a:lnSpc>
              <a:spcBef>
                <a:spcPct val="0"/>
              </a:spcBef>
              <a:spcAft>
                <a:spcPct val="0"/>
              </a:spcAft>
            </a:pPr>
            <a:r>
              <a:rPr lang="en-US" sz="1600" dirty="0">
                <a:latin typeface="Garet" panose="020B0604020202020204" charset="0"/>
              </a:rPr>
              <a:t>University of Doha for Science and Technology. (n.d.). Vision and mission. Retrieved June 21, 2024, from </a:t>
            </a:r>
            <a:r>
              <a:rPr lang="en-US" sz="1600" dirty="0">
                <a:latin typeface="Garet" panose="020B0604020202020204" charset="0"/>
                <a:hlinkClick r:id="rId5"/>
              </a:rPr>
              <a:t>https://www.udst.edu.qa/about-udst/udst-glance/vision-and-mission</a:t>
            </a:r>
            <a:endParaRPr lang="en-US" sz="1600" dirty="0">
              <a:latin typeface="Garet" panose="020B0604020202020204" charset="0"/>
            </a:endParaRPr>
          </a:p>
          <a:p>
            <a:pPr marL="0" marR="0" lvl="0" indent="0" algn="l" defTabSz="914400" rtl="0" eaLnBrk="0" fontAlgn="base" latinLnBrk="0" hangingPunct="0">
              <a:lnSpc>
                <a:spcPts val="3100"/>
              </a:lnSpc>
              <a:spcBef>
                <a:spcPct val="0"/>
              </a:spcBef>
              <a:spcAft>
                <a:spcPct val="0"/>
              </a:spcAft>
              <a:buClrTx/>
              <a:buSzTx/>
              <a:tabLst/>
            </a:pPr>
            <a:r>
              <a:rPr lang="en-US" altLang="en-US" sz="1600" dirty="0">
                <a:latin typeface="Garet" panose="020B0604020202020204" charset="0"/>
              </a:rPr>
              <a:t>University of Doha for Science and Technology. (n.d.). UNIT 1 - Introduction to Project Management - Instructor Presentation. Retrieved from </a:t>
            </a:r>
            <a:r>
              <a:rPr lang="en-US" altLang="en-US" sz="1600" dirty="0">
                <a:latin typeface="Garet" panose="020B0604020202020204" charset="0"/>
                <a:hlinkClick r:id="rId6"/>
              </a:rPr>
              <a:t>https://d2l.udst.edu.qa/d2l/le/content/112332/Home</a:t>
            </a:r>
            <a:endParaRPr lang="en-US" altLang="en-US" sz="1600" dirty="0">
              <a:latin typeface="Garet" panose="020B0604020202020204" charset="0"/>
            </a:endParaRPr>
          </a:p>
          <a:p>
            <a:pPr marL="0" marR="0" lvl="0" indent="0" algn="l" defTabSz="914400" rtl="0" eaLnBrk="0" fontAlgn="base" latinLnBrk="0" hangingPunct="0">
              <a:lnSpc>
                <a:spcPts val="3100"/>
              </a:lnSpc>
              <a:spcBef>
                <a:spcPct val="0"/>
              </a:spcBef>
              <a:spcAft>
                <a:spcPct val="0"/>
              </a:spcAft>
              <a:buClrTx/>
              <a:buSzTx/>
              <a:tabLst/>
            </a:pPr>
            <a:r>
              <a:rPr lang="en-US" altLang="en-US" sz="1600" dirty="0">
                <a:latin typeface="Garet" panose="020B0604020202020204" charset="0"/>
              </a:rPr>
              <a:t>University of Doha for Science and Technology. (n.d.). UNIT 2 - The Environment in which a project resides - Instructor Presentation. Retrieved from </a:t>
            </a:r>
            <a:r>
              <a:rPr lang="en-US" altLang="en-US" sz="1600" dirty="0">
                <a:latin typeface="Garet" panose="020B0604020202020204" charset="0"/>
                <a:hlinkClick r:id="rId6"/>
              </a:rPr>
              <a:t>https://d2l.udst.edu.qa/d2l/le/content/112332/Home</a:t>
            </a:r>
            <a:endParaRPr lang="en-US" altLang="en-US" sz="1600" dirty="0">
              <a:latin typeface="Garet" panose="020B0604020202020204" charset="0"/>
            </a:endParaRPr>
          </a:p>
          <a:p>
            <a:pPr marL="0" marR="0" lvl="0" indent="0" algn="l" defTabSz="914400" rtl="0" eaLnBrk="0" fontAlgn="base" latinLnBrk="0" hangingPunct="0">
              <a:lnSpc>
                <a:spcPts val="3100"/>
              </a:lnSpc>
              <a:spcBef>
                <a:spcPct val="0"/>
              </a:spcBef>
              <a:spcAft>
                <a:spcPct val="0"/>
              </a:spcAft>
              <a:buClrTx/>
              <a:buSzTx/>
              <a:tabLst/>
            </a:pPr>
            <a:r>
              <a:rPr lang="en-US" altLang="en-US" sz="1600" dirty="0">
                <a:latin typeface="Garet" panose="020B0604020202020204" charset="0"/>
              </a:rPr>
              <a:t>University of Doha for Science and Technology. (n.d.). UNIT 3 - Project Integration Management - Instructor Presentation. Retrieved from </a:t>
            </a:r>
            <a:r>
              <a:rPr lang="en-US" altLang="en-US" sz="1600" dirty="0">
                <a:latin typeface="Garet" panose="020B0604020202020204" charset="0"/>
                <a:hlinkClick r:id="rId6"/>
              </a:rPr>
              <a:t>https://d2l.udst.edu.qa/d2l/le/content/112332/Home</a:t>
            </a:r>
            <a:endParaRPr lang="en-US" altLang="en-US" sz="1600" dirty="0">
              <a:latin typeface="Garet" panose="020B0604020202020204" charset="0"/>
            </a:endParaRPr>
          </a:p>
          <a:p>
            <a:pPr marL="0" marR="0" lvl="0" indent="0" algn="l" defTabSz="914400" rtl="0" eaLnBrk="0" fontAlgn="base" latinLnBrk="0" hangingPunct="0">
              <a:lnSpc>
                <a:spcPts val="3100"/>
              </a:lnSpc>
              <a:spcBef>
                <a:spcPct val="0"/>
              </a:spcBef>
              <a:spcAft>
                <a:spcPct val="0"/>
              </a:spcAft>
              <a:buClrTx/>
              <a:buSzTx/>
              <a:tabLst/>
            </a:pPr>
            <a:r>
              <a:rPr lang="en-US" altLang="en-US" sz="1600" dirty="0">
                <a:latin typeface="Garet" panose="020B0604020202020204" charset="0"/>
              </a:rPr>
              <a:t>University of Doha for Science and Technology. (n.d.). UNIT 4-1 - Project Scope Management - Instructor Presentation. Retrieved from </a:t>
            </a:r>
            <a:r>
              <a:rPr lang="en-US" altLang="en-US" sz="1600" dirty="0">
                <a:latin typeface="Garet" panose="020B0604020202020204" charset="0"/>
                <a:hlinkClick r:id="rId6"/>
              </a:rPr>
              <a:t>https://d2l.udst.edu.qa/d2l/le/content/112332/Home</a:t>
            </a:r>
            <a:endParaRPr lang="en-US" altLang="en-US" sz="1600" dirty="0">
              <a:latin typeface="Garet" panose="020B0604020202020204" charset="0"/>
            </a:endParaRPr>
          </a:p>
          <a:p>
            <a:pPr marL="0" marR="0" lvl="0" indent="0" algn="l" defTabSz="914400" rtl="0" eaLnBrk="0" fontAlgn="base" latinLnBrk="0" hangingPunct="0">
              <a:lnSpc>
                <a:spcPts val="3100"/>
              </a:lnSpc>
              <a:spcBef>
                <a:spcPct val="0"/>
              </a:spcBef>
              <a:spcAft>
                <a:spcPct val="0"/>
              </a:spcAft>
              <a:buClrTx/>
              <a:buSzTx/>
              <a:tabLst/>
            </a:pPr>
            <a:r>
              <a:rPr lang="en-US" altLang="en-US" sz="1600" dirty="0">
                <a:latin typeface="Garet" panose="020B0604020202020204" charset="0"/>
              </a:rPr>
              <a:t>University of Doha for Science and Technology. (n.d.). UNIT 4-2 - Project Scope Management - Instructor Presentation. Retrieved from </a:t>
            </a:r>
            <a:r>
              <a:rPr lang="en-US" altLang="en-US" sz="1600" dirty="0">
                <a:latin typeface="Garet" panose="020B0604020202020204" charset="0"/>
                <a:hlinkClick r:id="rId6"/>
              </a:rPr>
              <a:t>https://d2l.udst.edu.qa/d2l/le/content/112332/Home</a:t>
            </a:r>
            <a:endParaRPr lang="en-US" altLang="en-US" sz="1600" dirty="0">
              <a:latin typeface="Garet" panose="020B0604020202020204" charset="0"/>
            </a:endParaRPr>
          </a:p>
          <a:p>
            <a:pPr marL="0" marR="0" lvl="0" indent="0" algn="l" defTabSz="914400" rtl="0" eaLnBrk="0" fontAlgn="base" latinLnBrk="0" hangingPunct="0">
              <a:lnSpc>
                <a:spcPts val="3100"/>
              </a:lnSpc>
              <a:spcBef>
                <a:spcPct val="0"/>
              </a:spcBef>
              <a:spcAft>
                <a:spcPct val="0"/>
              </a:spcAft>
              <a:buClrTx/>
              <a:buSzTx/>
              <a:tabLst/>
            </a:pPr>
            <a:r>
              <a:rPr lang="en-US" altLang="en-US" sz="1600" dirty="0">
                <a:latin typeface="Garet" panose="020B0604020202020204" charset="0"/>
              </a:rPr>
              <a:t>University of Doha for Science and Technology. (n.d.). UNIT 5 - Project Schedule Management - Instructor Presentation. Retrieved from </a:t>
            </a:r>
            <a:r>
              <a:rPr lang="en-US" altLang="en-US" sz="1600" dirty="0">
                <a:latin typeface="Garet" panose="020B0604020202020204" charset="0"/>
                <a:hlinkClick r:id="rId6"/>
              </a:rPr>
              <a:t>https://d2l.udst.edu.qa/d2l/le/content/112332/Home</a:t>
            </a:r>
            <a:endParaRPr lang="en-US" altLang="en-US" sz="1600" dirty="0">
              <a:latin typeface="Garet" panose="020B0604020202020204" charset="0"/>
            </a:endParaRPr>
          </a:p>
          <a:p>
            <a:pPr marL="0" marR="0" lvl="0" indent="0" algn="l" defTabSz="914400" rtl="0" eaLnBrk="0" fontAlgn="base" latinLnBrk="0" hangingPunct="0">
              <a:lnSpc>
                <a:spcPts val="3100"/>
              </a:lnSpc>
              <a:spcBef>
                <a:spcPct val="0"/>
              </a:spcBef>
              <a:spcAft>
                <a:spcPct val="0"/>
              </a:spcAft>
              <a:buClrTx/>
              <a:buSzTx/>
              <a:tabLst/>
            </a:pPr>
            <a:r>
              <a:rPr lang="en-US" altLang="en-US" sz="1600" dirty="0">
                <a:latin typeface="Garet" panose="020B0604020202020204" charset="0"/>
              </a:rPr>
              <a:t>University of Doha for Science and Technology. (n.d.). UNIT 7 - Project Stakeholder and Communication Management - Instructor Presentation. Retrieved from </a:t>
            </a:r>
            <a:r>
              <a:rPr lang="en-US" altLang="en-US" sz="1600" dirty="0">
                <a:latin typeface="Garet" panose="020B0604020202020204" charset="0"/>
                <a:hlinkClick r:id="rId6"/>
              </a:rPr>
              <a:t>https://d2l.udst.edu.qa/d2l/le/content/112332/Home</a:t>
            </a:r>
            <a:endParaRPr lang="en-US" altLang="en-US" sz="1600" dirty="0">
              <a:latin typeface="Garet" panose="020B0604020202020204" charset="0"/>
            </a:endParaRPr>
          </a:p>
          <a:p>
            <a:pPr marL="0" marR="0" lvl="0" indent="0" algn="l" defTabSz="914400" rtl="0" eaLnBrk="0" fontAlgn="base" latinLnBrk="0" hangingPunct="0">
              <a:lnSpc>
                <a:spcPts val="3100"/>
              </a:lnSpc>
              <a:spcBef>
                <a:spcPct val="0"/>
              </a:spcBef>
              <a:spcAft>
                <a:spcPct val="0"/>
              </a:spcAft>
              <a:buClrTx/>
              <a:buSzTx/>
              <a:tabLst/>
            </a:pPr>
            <a:r>
              <a:rPr lang="en-US" altLang="en-US" sz="1600" dirty="0">
                <a:latin typeface="Garet" panose="020B0604020202020204" charset="0"/>
              </a:rPr>
              <a:t>University of Doha for Science and Technology. (n.d.). UNIT 8 - Project Risk Management - Instructor Presentation. Retrieved from </a:t>
            </a:r>
            <a:r>
              <a:rPr lang="en-US" altLang="en-US" sz="1600" dirty="0">
                <a:latin typeface="Garet" panose="020B0604020202020204" charset="0"/>
                <a:hlinkClick r:id="rId6"/>
              </a:rPr>
              <a:t>https://d2l.udst.edu.qa/d2l/le/content/112332/Home</a:t>
            </a:r>
            <a:endParaRPr lang="en-US" altLang="en-US" sz="1600" dirty="0">
              <a:latin typeface="Garet" panose="020B0604020202020204" charset="0"/>
            </a:endParaRPr>
          </a:p>
        </p:txBody>
      </p:sp>
    </p:spTree>
    <p:extLst>
      <p:ext uri="{BB962C8B-B14F-4D97-AF65-F5344CB8AC3E}">
        <p14:creationId xmlns:p14="http://schemas.microsoft.com/office/powerpoint/2010/main" val="3037646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7955987" y="-7955986"/>
            <a:ext cx="2376028" cy="18288000"/>
          </a:xfrm>
          <a:prstGeom prst="rect">
            <a:avLst/>
          </a:prstGeom>
          <a:solidFill>
            <a:srgbClr val="15C47B"/>
          </a:solidFill>
        </p:spPr>
        <p:txBody>
          <a:bodyPr/>
          <a:lstStyle/>
          <a:p>
            <a:endParaRPr lang="en-US"/>
          </a:p>
        </p:txBody>
      </p:sp>
      <p:grpSp>
        <p:nvGrpSpPr>
          <p:cNvPr id="26" name="Group 13">
            <a:extLst>
              <a:ext uri="{FF2B5EF4-FFF2-40B4-BE49-F238E27FC236}">
                <a16:creationId xmlns:a16="http://schemas.microsoft.com/office/drawing/2014/main" id="{17F81CB6-464B-99D3-1D04-15F25815DBF2}"/>
              </a:ext>
            </a:extLst>
          </p:cNvPr>
          <p:cNvGrpSpPr/>
          <p:nvPr/>
        </p:nvGrpSpPr>
        <p:grpSpPr>
          <a:xfrm>
            <a:off x="689624" y="872088"/>
            <a:ext cx="16600480" cy="1503938"/>
            <a:chOff x="-452101" y="667950"/>
            <a:chExt cx="22133973" cy="2005250"/>
          </a:xfrm>
        </p:grpSpPr>
        <p:sp>
          <p:nvSpPr>
            <p:cNvPr id="27" name="TextBox 14">
              <a:extLst>
                <a:ext uri="{FF2B5EF4-FFF2-40B4-BE49-F238E27FC236}">
                  <a16:creationId xmlns:a16="http://schemas.microsoft.com/office/drawing/2014/main" id="{41C92512-A02F-6F95-129A-452FD26C712F}"/>
                </a:ext>
              </a:extLst>
            </p:cNvPr>
            <p:cNvSpPr txBox="1"/>
            <p:nvPr/>
          </p:nvSpPr>
          <p:spPr>
            <a:xfrm>
              <a:off x="-452101" y="667950"/>
              <a:ext cx="22133973" cy="1562052"/>
            </a:xfrm>
            <a:prstGeom prst="rect">
              <a:avLst/>
            </a:prstGeom>
          </p:spPr>
          <p:txBody>
            <a:bodyPr lIns="0" tIns="0" rIns="0" bIns="0" rtlCol="0" anchor="t">
              <a:spAutoFit/>
            </a:bodyPr>
            <a:lstStyle/>
            <a:p>
              <a:pPr algn="ctr">
                <a:lnSpc>
                  <a:spcPts val="7768"/>
                </a:lnSpc>
              </a:pPr>
              <a:r>
                <a:rPr lang="en-US" sz="11500" spc="-55" dirty="0">
                  <a:solidFill>
                    <a:srgbClr val="FFFFFF"/>
                  </a:solidFill>
                  <a:latin typeface="DM Sans Bold"/>
                </a:rPr>
                <a:t>The End</a:t>
              </a:r>
            </a:p>
          </p:txBody>
        </p:sp>
        <p:sp>
          <p:nvSpPr>
            <p:cNvPr id="28" name="TextBox 15">
              <a:extLst>
                <a:ext uri="{FF2B5EF4-FFF2-40B4-BE49-F238E27FC236}">
                  <a16:creationId xmlns:a16="http://schemas.microsoft.com/office/drawing/2014/main" id="{511019D0-BD41-C1D6-1C2C-D4CE7B710E9C}"/>
                </a:ext>
              </a:extLst>
            </p:cNvPr>
            <p:cNvSpPr txBox="1"/>
            <p:nvPr/>
          </p:nvSpPr>
          <p:spPr>
            <a:xfrm>
              <a:off x="0" y="1597026"/>
              <a:ext cx="21080577" cy="1076174"/>
            </a:xfrm>
            <a:prstGeom prst="rect">
              <a:avLst/>
            </a:prstGeom>
          </p:spPr>
          <p:txBody>
            <a:bodyPr lIns="0" tIns="0" rIns="0" bIns="0" rtlCol="0" anchor="t">
              <a:spAutoFit/>
            </a:bodyPr>
            <a:lstStyle/>
            <a:p>
              <a:pPr algn="l">
                <a:lnSpc>
                  <a:spcPts val="3314"/>
                </a:lnSpc>
              </a:pPr>
              <a:endParaRPr/>
            </a:p>
            <a:p>
              <a:pPr algn="l">
                <a:lnSpc>
                  <a:spcPts val="3314"/>
                </a:lnSpc>
              </a:pPr>
              <a:endParaRPr/>
            </a:p>
          </p:txBody>
        </p:sp>
      </p:grpSp>
      <p:sp>
        <p:nvSpPr>
          <p:cNvPr id="30" name="TextBox 29">
            <a:extLst>
              <a:ext uri="{FF2B5EF4-FFF2-40B4-BE49-F238E27FC236}">
                <a16:creationId xmlns:a16="http://schemas.microsoft.com/office/drawing/2014/main" id="{2C576ED8-8BC0-102F-400E-4910B4B2A675}"/>
              </a:ext>
            </a:extLst>
          </p:cNvPr>
          <p:cNvSpPr txBox="1"/>
          <p:nvPr/>
        </p:nvSpPr>
        <p:spPr>
          <a:xfrm>
            <a:off x="2209752" y="3729506"/>
            <a:ext cx="13048716" cy="3416320"/>
          </a:xfrm>
          <a:prstGeom prst="rect">
            <a:avLst/>
          </a:prstGeom>
          <a:noFill/>
        </p:spPr>
        <p:txBody>
          <a:bodyPr wrap="square" rtlCol="0">
            <a:spAutoFit/>
          </a:bodyPr>
          <a:lstStyle/>
          <a:p>
            <a:pPr algn="ctr"/>
            <a:r>
              <a:rPr lang="en-US" sz="5400" b="1" dirty="0">
                <a:latin typeface="Garet" panose="020B0604020202020204" charset="0"/>
              </a:rPr>
              <a:t>Thank You So Much For Listening.</a:t>
            </a:r>
          </a:p>
          <a:p>
            <a:pPr algn="ctr"/>
            <a:endParaRPr lang="en-US" sz="5400" b="1" dirty="0">
              <a:latin typeface="Garet" panose="020B0604020202020204" charset="0"/>
            </a:endParaRPr>
          </a:p>
          <a:p>
            <a:pPr algn="ctr"/>
            <a:r>
              <a:rPr lang="en-US" sz="5400" b="1" dirty="0">
                <a:latin typeface="Garet" panose="020B0604020202020204" charset="0"/>
              </a:rPr>
              <a:t>We will be Very Happy to Answer Any Questions</a:t>
            </a:r>
          </a:p>
        </p:txBody>
      </p:sp>
      <p:sp>
        <p:nvSpPr>
          <p:cNvPr id="31" name="Freeform 42">
            <a:extLst>
              <a:ext uri="{FF2B5EF4-FFF2-40B4-BE49-F238E27FC236}">
                <a16:creationId xmlns:a16="http://schemas.microsoft.com/office/drawing/2014/main" id="{464865A4-5187-D150-4E35-D34F80477803}"/>
              </a:ext>
            </a:extLst>
          </p:cNvPr>
          <p:cNvSpPr/>
          <p:nvPr/>
        </p:nvSpPr>
        <p:spPr>
          <a:xfrm>
            <a:off x="14741791" y="6172200"/>
            <a:ext cx="3546209" cy="4114800"/>
          </a:xfrm>
          <a:custGeom>
            <a:avLst/>
            <a:gdLst/>
            <a:ahLst/>
            <a:cxnLst/>
            <a:rect l="l" t="t" r="r" b="b"/>
            <a:pathLst>
              <a:path w="3546209" h="4114800">
                <a:moveTo>
                  <a:pt x="0" y="0"/>
                </a:moveTo>
                <a:lnTo>
                  <a:pt x="3546210" y="0"/>
                </a:lnTo>
                <a:lnTo>
                  <a:pt x="354621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2" name="Freeform 43">
            <a:extLst>
              <a:ext uri="{FF2B5EF4-FFF2-40B4-BE49-F238E27FC236}">
                <a16:creationId xmlns:a16="http://schemas.microsoft.com/office/drawing/2014/main" id="{C1FC00F4-DC3C-BDB3-3B2A-1933DFEC05A3}"/>
              </a:ext>
            </a:extLst>
          </p:cNvPr>
          <p:cNvSpPr/>
          <p:nvPr/>
        </p:nvSpPr>
        <p:spPr>
          <a:xfrm>
            <a:off x="179979" y="8778490"/>
            <a:ext cx="2481598" cy="1636653"/>
          </a:xfrm>
          <a:custGeom>
            <a:avLst/>
            <a:gdLst/>
            <a:ahLst/>
            <a:cxnLst/>
            <a:rect l="l" t="t" r="r" b="b"/>
            <a:pathLst>
              <a:path w="3961336" h="3644429">
                <a:moveTo>
                  <a:pt x="0" y="0"/>
                </a:moveTo>
                <a:lnTo>
                  <a:pt x="3961336" y="0"/>
                </a:lnTo>
                <a:lnTo>
                  <a:pt x="3961336" y="3644429"/>
                </a:lnTo>
                <a:lnTo>
                  <a:pt x="0" y="36444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5" name="Freeform 46">
            <a:extLst>
              <a:ext uri="{FF2B5EF4-FFF2-40B4-BE49-F238E27FC236}">
                <a16:creationId xmlns:a16="http://schemas.microsoft.com/office/drawing/2014/main" id="{B0B1C926-9489-8F45-F40E-3D04FBA7515B}"/>
              </a:ext>
            </a:extLst>
          </p:cNvPr>
          <p:cNvSpPr/>
          <p:nvPr/>
        </p:nvSpPr>
        <p:spPr>
          <a:xfrm rot="5400000">
            <a:off x="-1040336" y="3715768"/>
            <a:ext cx="2986323" cy="608463"/>
          </a:xfrm>
          <a:custGeom>
            <a:avLst/>
            <a:gdLst/>
            <a:ahLst/>
            <a:cxnLst/>
            <a:rect l="l" t="t" r="r" b="b"/>
            <a:pathLst>
              <a:path w="2986323" h="608463">
                <a:moveTo>
                  <a:pt x="0" y="0"/>
                </a:moveTo>
                <a:lnTo>
                  <a:pt x="2986323" y="0"/>
                </a:lnTo>
                <a:lnTo>
                  <a:pt x="2986323" y="608463"/>
                </a:lnTo>
                <a:lnTo>
                  <a:pt x="0" y="60846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grpSp>
        <p:nvGrpSpPr>
          <p:cNvPr id="43" name="Group 14">
            <a:extLst>
              <a:ext uri="{FF2B5EF4-FFF2-40B4-BE49-F238E27FC236}">
                <a16:creationId xmlns:a16="http://schemas.microsoft.com/office/drawing/2014/main" id="{EFFB0272-B941-64D4-257D-A2280115F544}"/>
              </a:ext>
            </a:extLst>
          </p:cNvPr>
          <p:cNvGrpSpPr/>
          <p:nvPr/>
        </p:nvGrpSpPr>
        <p:grpSpPr>
          <a:xfrm>
            <a:off x="6861980" y="8949277"/>
            <a:ext cx="3298919" cy="598911"/>
            <a:chOff x="0" y="0"/>
            <a:chExt cx="1042621" cy="189285"/>
          </a:xfrm>
        </p:grpSpPr>
        <p:sp>
          <p:nvSpPr>
            <p:cNvPr id="44" name="Freeform 15">
              <a:extLst>
                <a:ext uri="{FF2B5EF4-FFF2-40B4-BE49-F238E27FC236}">
                  <a16:creationId xmlns:a16="http://schemas.microsoft.com/office/drawing/2014/main" id="{B4B2C4BC-2540-8778-D285-CBAB155CBF40}"/>
                </a:ext>
              </a:extLst>
            </p:cNvPr>
            <p:cNvSpPr/>
            <p:nvPr/>
          </p:nvSpPr>
          <p:spPr>
            <a:xfrm>
              <a:off x="0" y="0"/>
              <a:ext cx="1042621" cy="189285"/>
            </a:xfrm>
            <a:custGeom>
              <a:avLst/>
              <a:gdLst/>
              <a:ahLst/>
              <a:cxnLst/>
              <a:rect l="l" t="t" r="r" b="b"/>
              <a:pathLst>
                <a:path w="1042621" h="189285">
                  <a:moveTo>
                    <a:pt x="94643" y="0"/>
                  </a:moveTo>
                  <a:lnTo>
                    <a:pt x="947979" y="0"/>
                  </a:lnTo>
                  <a:cubicBezTo>
                    <a:pt x="1000248" y="0"/>
                    <a:pt x="1042621" y="42373"/>
                    <a:pt x="1042621" y="94643"/>
                  </a:cubicBezTo>
                  <a:lnTo>
                    <a:pt x="1042621" y="94643"/>
                  </a:lnTo>
                  <a:cubicBezTo>
                    <a:pt x="1042621" y="146912"/>
                    <a:pt x="1000248" y="189285"/>
                    <a:pt x="947979" y="189285"/>
                  </a:cubicBezTo>
                  <a:lnTo>
                    <a:pt x="94643" y="189285"/>
                  </a:lnTo>
                  <a:cubicBezTo>
                    <a:pt x="42373" y="189285"/>
                    <a:pt x="0" y="146912"/>
                    <a:pt x="0" y="94643"/>
                  </a:cubicBezTo>
                  <a:lnTo>
                    <a:pt x="0" y="94643"/>
                  </a:lnTo>
                  <a:cubicBezTo>
                    <a:pt x="0" y="42373"/>
                    <a:pt x="42373" y="0"/>
                    <a:pt x="94643" y="0"/>
                  </a:cubicBezTo>
                  <a:close/>
                </a:path>
              </a:pathLst>
            </a:custGeom>
            <a:solidFill>
              <a:srgbClr val="004AAD"/>
            </a:solidFill>
          </p:spPr>
          <p:txBody>
            <a:bodyPr/>
            <a:lstStyle/>
            <a:p>
              <a:endParaRPr lang="en-US"/>
            </a:p>
          </p:txBody>
        </p:sp>
        <p:sp>
          <p:nvSpPr>
            <p:cNvPr id="45" name="TextBox 16">
              <a:extLst>
                <a:ext uri="{FF2B5EF4-FFF2-40B4-BE49-F238E27FC236}">
                  <a16:creationId xmlns:a16="http://schemas.microsoft.com/office/drawing/2014/main" id="{04C03D7B-618E-BF58-FE3B-2E6CC02BC9DB}"/>
                </a:ext>
              </a:extLst>
            </p:cNvPr>
            <p:cNvSpPr txBox="1"/>
            <p:nvPr/>
          </p:nvSpPr>
          <p:spPr>
            <a:xfrm>
              <a:off x="0" y="-38100"/>
              <a:ext cx="1042621" cy="227385"/>
            </a:xfrm>
            <a:prstGeom prst="rect">
              <a:avLst/>
            </a:prstGeom>
          </p:spPr>
          <p:txBody>
            <a:bodyPr lIns="50800" tIns="50800" rIns="50800" bIns="50800" rtlCol="0" anchor="ctr"/>
            <a:lstStyle/>
            <a:p>
              <a:pPr algn="ctr">
                <a:lnSpc>
                  <a:spcPts val="2556"/>
                </a:lnSpc>
              </a:pPr>
              <a:endParaRPr/>
            </a:p>
          </p:txBody>
        </p:sp>
      </p:grpSp>
      <p:grpSp>
        <p:nvGrpSpPr>
          <p:cNvPr id="46" name="Group 17">
            <a:extLst>
              <a:ext uri="{FF2B5EF4-FFF2-40B4-BE49-F238E27FC236}">
                <a16:creationId xmlns:a16="http://schemas.microsoft.com/office/drawing/2014/main" id="{7B130C63-60F0-5A00-CCC0-233FBA604B54}"/>
              </a:ext>
            </a:extLst>
          </p:cNvPr>
          <p:cNvGrpSpPr/>
          <p:nvPr/>
        </p:nvGrpSpPr>
        <p:grpSpPr>
          <a:xfrm>
            <a:off x="6861980" y="8081243"/>
            <a:ext cx="3298919" cy="598911"/>
            <a:chOff x="0" y="0"/>
            <a:chExt cx="1042621" cy="189285"/>
          </a:xfrm>
        </p:grpSpPr>
        <p:sp>
          <p:nvSpPr>
            <p:cNvPr id="47" name="Freeform 18">
              <a:extLst>
                <a:ext uri="{FF2B5EF4-FFF2-40B4-BE49-F238E27FC236}">
                  <a16:creationId xmlns:a16="http://schemas.microsoft.com/office/drawing/2014/main" id="{E5F78D26-4D71-2F99-999B-4484268BB32E}"/>
                </a:ext>
              </a:extLst>
            </p:cNvPr>
            <p:cNvSpPr/>
            <p:nvPr/>
          </p:nvSpPr>
          <p:spPr>
            <a:xfrm>
              <a:off x="0" y="0"/>
              <a:ext cx="1042621" cy="189285"/>
            </a:xfrm>
            <a:custGeom>
              <a:avLst/>
              <a:gdLst/>
              <a:ahLst/>
              <a:cxnLst/>
              <a:rect l="l" t="t" r="r" b="b"/>
              <a:pathLst>
                <a:path w="1042621" h="189285">
                  <a:moveTo>
                    <a:pt x="94643" y="0"/>
                  </a:moveTo>
                  <a:lnTo>
                    <a:pt x="947979" y="0"/>
                  </a:lnTo>
                  <a:cubicBezTo>
                    <a:pt x="1000248" y="0"/>
                    <a:pt x="1042621" y="42373"/>
                    <a:pt x="1042621" y="94643"/>
                  </a:cubicBezTo>
                  <a:lnTo>
                    <a:pt x="1042621" y="94643"/>
                  </a:lnTo>
                  <a:cubicBezTo>
                    <a:pt x="1042621" y="146912"/>
                    <a:pt x="1000248" y="189285"/>
                    <a:pt x="947979" y="189285"/>
                  </a:cubicBezTo>
                  <a:lnTo>
                    <a:pt x="94643" y="189285"/>
                  </a:lnTo>
                  <a:cubicBezTo>
                    <a:pt x="42373" y="189285"/>
                    <a:pt x="0" y="146912"/>
                    <a:pt x="0" y="94643"/>
                  </a:cubicBezTo>
                  <a:lnTo>
                    <a:pt x="0" y="94643"/>
                  </a:lnTo>
                  <a:cubicBezTo>
                    <a:pt x="0" y="42373"/>
                    <a:pt x="42373" y="0"/>
                    <a:pt x="94643" y="0"/>
                  </a:cubicBezTo>
                  <a:close/>
                </a:path>
              </a:pathLst>
            </a:custGeom>
            <a:solidFill>
              <a:srgbClr val="13C57B"/>
            </a:solidFill>
          </p:spPr>
          <p:txBody>
            <a:bodyPr/>
            <a:lstStyle/>
            <a:p>
              <a:endParaRPr lang="en-US"/>
            </a:p>
          </p:txBody>
        </p:sp>
        <p:sp>
          <p:nvSpPr>
            <p:cNvPr id="48" name="TextBox 19">
              <a:extLst>
                <a:ext uri="{FF2B5EF4-FFF2-40B4-BE49-F238E27FC236}">
                  <a16:creationId xmlns:a16="http://schemas.microsoft.com/office/drawing/2014/main" id="{9457FF26-8E24-DDA6-5B56-CD3CA7F6B138}"/>
                </a:ext>
              </a:extLst>
            </p:cNvPr>
            <p:cNvSpPr txBox="1"/>
            <p:nvPr/>
          </p:nvSpPr>
          <p:spPr>
            <a:xfrm>
              <a:off x="0" y="-38100"/>
              <a:ext cx="1042621" cy="227385"/>
            </a:xfrm>
            <a:prstGeom prst="rect">
              <a:avLst/>
            </a:prstGeom>
          </p:spPr>
          <p:txBody>
            <a:bodyPr lIns="50800" tIns="50800" rIns="50800" bIns="50800" rtlCol="0" anchor="ctr"/>
            <a:lstStyle/>
            <a:p>
              <a:pPr algn="ctr">
                <a:lnSpc>
                  <a:spcPts val="2556"/>
                </a:lnSpc>
              </a:pPr>
              <a:endParaRPr/>
            </a:p>
          </p:txBody>
        </p:sp>
      </p:grpSp>
      <p:sp>
        <p:nvSpPr>
          <p:cNvPr id="49" name="TextBox 54">
            <a:extLst>
              <a:ext uri="{FF2B5EF4-FFF2-40B4-BE49-F238E27FC236}">
                <a16:creationId xmlns:a16="http://schemas.microsoft.com/office/drawing/2014/main" id="{4489309E-1AD8-AF23-37CE-28DD3E8B8E03}"/>
              </a:ext>
            </a:extLst>
          </p:cNvPr>
          <p:cNvSpPr txBox="1"/>
          <p:nvPr/>
        </p:nvSpPr>
        <p:spPr>
          <a:xfrm>
            <a:off x="7103367" y="9046612"/>
            <a:ext cx="2581682" cy="368300"/>
          </a:xfrm>
          <a:prstGeom prst="rect">
            <a:avLst/>
          </a:prstGeom>
        </p:spPr>
        <p:txBody>
          <a:bodyPr lIns="0" tIns="0" rIns="0" bIns="0" rtlCol="0" anchor="t">
            <a:spAutoFit/>
          </a:bodyPr>
          <a:lstStyle/>
          <a:p>
            <a:pPr marL="0" lvl="0" indent="0" algn="l">
              <a:lnSpc>
                <a:spcPts val="2800"/>
              </a:lnSpc>
              <a:spcBef>
                <a:spcPct val="0"/>
              </a:spcBef>
            </a:pPr>
            <a:r>
              <a:rPr lang="en-US" sz="2000" spc="-96">
                <a:solidFill>
                  <a:srgbClr val="FFFFFF"/>
                </a:solidFill>
                <a:latin typeface="Poppins Bold"/>
              </a:rPr>
              <a:t>MS. AMY SENOUSI</a:t>
            </a:r>
          </a:p>
        </p:txBody>
      </p:sp>
      <p:sp>
        <p:nvSpPr>
          <p:cNvPr id="50" name="TextBox 55">
            <a:extLst>
              <a:ext uri="{FF2B5EF4-FFF2-40B4-BE49-F238E27FC236}">
                <a16:creationId xmlns:a16="http://schemas.microsoft.com/office/drawing/2014/main" id="{EF7ECB6A-B172-AF70-BE60-FDB4076526F2}"/>
              </a:ext>
            </a:extLst>
          </p:cNvPr>
          <p:cNvSpPr txBox="1"/>
          <p:nvPr/>
        </p:nvSpPr>
        <p:spPr>
          <a:xfrm>
            <a:off x="7137304" y="8156117"/>
            <a:ext cx="2513807" cy="368300"/>
          </a:xfrm>
          <a:prstGeom prst="rect">
            <a:avLst/>
          </a:prstGeom>
        </p:spPr>
        <p:txBody>
          <a:bodyPr lIns="0" tIns="0" rIns="0" bIns="0" rtlCol="0" anchor="t">
            <a:spAutoFit/>
          </a:bodyPr>
          <a:lstStyle/>
          <a:p>
            <a:pPr marL="0" lvl="0" indent="0" algn="l">
              <a:lnSpc>
                <a:spcPts val="2800"/>
              </a:lnSpc>
              <a:spcBef>
                <a:spcPct val="0"/>
              </a:spcBef>
            </a:pPr>
            <a:r>
              <a:rPr lang="en-US" sz="2000" spc="-96" dirty="0">
                <a:solidFill>
                  <a:srgbClr val="FFFFFF"/>
                </a:solidFill>
                <a:latin typeface="Poppins Bold"/>
              </a:rPr>
              <a:t>BUSG2201</a:t>
            </a:r>
          </a:p>
        </p:txBody>
      </p:sp>
    </p:spTree>
    <p:extLst>
      <p:ext uri="{BB962C8B-B14F-4D97-AF65-F5344CB8AC3E}">
        <p14:creationId xmlns:p14="http://schemas.microsoft.com/office/powerpoint/2010/main" val="2864883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2458" y="2714336"/>
            <a:ext cx="8611542" cy="7219272"/>
            <a:chOff x="0" y="0"/>
            <a:chExt cx="11482057" cy="9625696"/>
          </a:xfrm>
        </p:grpSpPr>
        <p:pic>
          <p:nvPicPr>
            <p:cNvPr id="3" name="Picture 3"/>
            <p:cNvPicPr>
              <a:picLocks noChangeAspect="1"/>
            </p:cNvPicPr>
            <p:nvPr/>
          </p:nvPicPr>
          <p:blipFill>
            <a:blip r:embed="rId2"/>
            <a:srcRect l="16459" r="16459"/>
            <a:stretch>
              <a:fillRect/>
            </a:stretch>
          </p:blipFill>
          <p:spPr>
            <a:xfrm>
              <a:off x="0" y="0"/>
              <a:ext cx="11482057" cy="9625696"/>
            </a:xfrm>
            <a:prstGeom prst="rect">
              <a:avLst/>
            </a:prstGeom>
          </p:spPr>
        </p:pic>
      </p:grpSp>
      <p:sp>
        <p:nvSpPr>
          <p:cNvPr id="4" name="AutoShape 4"/>
          <p:cNvSpPr/>
          <p:nvPr/>
        </p:nvSpPr>
        <p:spPr>
          <a:xfrm>
            <a:off x="0" y="1521132"/>
            <a:ext cx="18287967" cy="0"/>
          </a:xfrm>
          <a:prstGeom prst="line">
            <a:avLst/>
          </a:prstGeom>
          <a:ln w="28575" cap="rnd">
            <a:solidFill>
              <a:srgbClr val="333333"/>
            </a:solidFill>
            <a:prstDash val="solid"/>
            <a:headEnd type="none" w="sm" len="sm"/>
            <a:tailEnd type="none" w="sm" len="sm"/>
          </a:ln>
        </p:spPr>
        <p:txBody>
          <a:bodyPr/>
          <a:lstStyle/>
          <a:p>
            <a:endParaRPr lang="en-US"/>
          </a:p>
        </p:txBody>
      </p:sp>
      <p:sp>
        <p:nvSpPr>
          <p:cNvPr id="5" name="AutoShape 5"/>
          <p:cNvSpPr/>
          <p:nvPr/>
        </p:nvSpPr>
        <p:spPr>
          <a:xfrm flipV="1">
            <a:off x="0" y="2179666"/>
            <a:ext cx="18287627" cy="0"/>
          </a:xfrm>
          <a:prstGeom prst="line">
            <a:avLst/>
          </a:prstGeom>
          <a:ln w="28575" cap="rnd">
            <a:solidFill>
              <a:srgbClr val="333333"/>
            </a:solidFill>
            <a:prstDash val="solid"/>
            <a:headEnd type="none" w="sm" len="sm"/>
            <a:tailEnd type="none" w="sm" len="sm"/>
          </a:ln>
        </p:spPr>
        <p:txBody>
          <a:bodyPr/>
          <a:lstStyle/>
          <a:p>
            <a:endParaRPr lang="en-US"/>
          </a:p>
        </p:txBody>
      </p:sp>
      <p:sp>
        <p:nvSpPr>
          <p:cNvPr id="6" name="AutoShape 6"/>
          <p:cNvSpPr/>
          <p:nvPr/>
        </p:nvSpPr>
        <p:spPr>
          <a:xfrm flipV="1">
            <a:off x="0" y="2246739"/>
            <a:ext cx="18287627" cy="0"/>
          </a:xfrm>
          <a:prstGeom prst="line">
            <a:avLst/>
          </a:prstGeom>
          <a:ln w="28575" cap="rnd">
            <a:solidFill>
              <a:srgbClr val="333333"/>
            </a:solidFill>
            <a:prstDash val="solid"/>
            <a:headEnd type="none" w="sm" len="sm"/>
            <a:tailEnd type="none" w="sm" len="sm"/>
          </a:ln>
        </p:spPr>
        <p:txBody>
          <a:bodyPr/>
          <a:lstStyle/>
          <a:p>
            <a:endParaRPr lang="en-US"/>
          </a:p>
        </p:txBody>
      </p:sp>
      <p:sp>
        <p:nvSpPr>
          <p:cNvPr id="7" name="AutoShape 7"/>
          <p:cNvSpPr/>
          <p:nvPr/>
        </p:nvSpPr>
        <p:spPr>
          <a:xfrm flipV="1">
            <a:off x="9440532" y="3021770"/>
            <a:ext cx="0" cy="6604404"/>
          </a:xfrm>
          <a:prstGeom prst="line">
            <a:avLst/>
          </a:prstGeom>
          <a:ln w="28575" cap="rnd">
            <a:solidFill>
              <a:srgbClr val="333333"/>
            </a:solidFill>
            <a:prstDash val="solid"/>
            <a:headEnd type="none" w="sm" len="sm"/>
            <a:tailEnd type="none" w="sm" len="sm"/>
          </a:ln>
        </p:spPr>
        <p:txBody>
          <a:bodyPr/>
          <a:lstStyle/>
          <a:p>
            <a:endParaRPr lang="en-US"/>
          </a:p>
        </p:txBody>
      </p:sp>
      <p:sp>
        <p:nvSpPr>
          <p:cNvPr id="8" name="TextBox 8"/>
          <p:cNvSpPr txBox="1"/>
          <p:nvPr/>
        </p:nvSpPr>
        <p:spPr>
          <a:xfrm>
            <a:off x="-320432" y="-265676"/>
            <a:ext cx="18157488" cy="1908759"/>
          </a:xfrm>
          <a:prstGeom prst="rect">
            <a:avLst/>
          </a:prstGeom>
        </p:spPr>
        <p:txBody>
          <a:bodyPr lIns="0" tIns="0" rIns="0" bIns="0" rtlCol="0" anchor="t">
            <a:spAutoFit/>
          </a:bodyPr>
          <a:lstStyle/>
          <a:p>
            <a:pPr algn="ctr">
              <a:lnSpc>
                <a:spcPts val="15542"/>
              </a:lnSpc>
            </a:pPr>
            <a:r>
              <a:rPr lang="en-US" sz="11102" dirty="0">
                <a:solidFill>
                  <a:srgbClr val="333333"/>
                </a:solidFill>
                <a:latin typeface="The Youngest Serif"/>
              </a:rPr>
              <a:t>Nature</a:t>
            </a:r>
          </a:p>
        </p:txBody>
      </p:sp>
      <p:sp>
        <p:nvSpPr>
          <p:cNvPr id="9" name="TextBox 9"/>
          <p:cNvSpPr txBox="1"/>
          <p:nvPr/>
        </p:nvSpPr>
        <p:spPr>
          <a:xfrm>
            <a:off x="280193" y="1526867"/>
            <a:ext cx="5781956" cy="580390"/>
          </a:xfrm>
          <a:prstGeom prst="rect">
            <a:avLst/>
          </a:prstGeom>
        </p:spPr>
        <p:txBody>
          <a:bodyPr lIns="0" tIns="0" rIns="0" bIns="0" rtlCol="0" anchor="t">
            <a:spAutoFit/>
          </a:bodyPr>
          <a:lstStyle/>
          <a:p>
            <a:pPr algn="l">
              <a:lnSpc>
                <a:spcPts val="4759"/>
              </a:lnSpc>
            </a:pPr>
            <a:r>
              <a:rPr lang="en-US" sz="3399">
                <a:solidFill>
                  <a:srgbClr val="333333"/>
                </a:solidFill>
                <a:latin typeface="Solway"/>
              </a:rPr>
              <a:t>Climate Change News</a:t>
            </a:r>
          </a:p>
        </p:txBody>
      </p:sp>
      <p:sp>
        <p:nvSpPr>
          <p:cNvPr id="10" name="TextBox 10"/>
          <p:cNvSpPr txBox="1"/>
          <p:nvPr/>
        </p:nvSpPr>
        <p:spPr>
          <a:xfrm>
            <a:off x="12055100" y="1566883"/>
            <a:ext cx="5781956" cy="598612"/>
          </a:xfrm>
          <a:prstGeom prst="rect">
            <a:avLst/>
          </a:prstGeom>
        </p:spPr>
        <p:txBody>
          <a:bodyPr lIns="0" tIns="0" rIns="0" bIns="0" rtlCol="0" anchor="t">
            <a:spAutoFit/>
          </a:bodyPr>
          <a:lstStyle/>
          <a:p>
            <a:pPr algn="r">
              <a:lnSpc>
                <a:spcPts val="4805"/>
              </a:lnSpc>
            </a:pPr>
            <a:r>
              <a:rPr lang="en-US" sz="3432">
                <a:solidFill>
                  <a:srgbClr val="333333"/>
                </a:solidFill>
                <a:latin typeface="Solway"/>
              </a:rPr>
              <a:t>June 14, 2024</a:t>
            </a:r>
          </a:p>
        </p:txBody>
      </p:sp>
      <p:sp>
        <p:nvSpPr>
          <p:cNvPr id="11" name="TextBox 11"/>
          <p:cNvSpPr txBox="1"/>
          <p:nvPr/>
        </p:nvSpPr>
        <p:spPr>
          <a:xfrm>
            <a:off x="9740569" y="2907470"/>
            <a:ext cx="6790202" cy="3080503"/>
          </a:xfrm>
          <a:prstGeom prst="rect">
            <a:avLst/>
          </a:prstGeom>
        </p:spPr>
        <p:txBody>
          <a:bodyPr lIns="0" tIns="0" rIns="0" bIns="0" rtlCol="0" anchor="t">
            <a:spAutoFit/>
          </a:bodyPr>
          <a:lstStyle/>
          <a:p>
            <a:pPr algn="l">
              <a:lnSpc>
                <a:spcPts val="8183"/>
              </a:lnSpc>
            </a:pPr>
            <a:r>
              <a:rPr lang="en-US" sz="5845" dirty="0">
                <a:solidFill>
                  <a:srgbClr val="DA6220"/>
                </a:solidFill>
                <a:latin typeface="Roca Two Ultra-Bold"/>
              </a:rPr>
              <a:t>Wildfires are raging in Nepal</a:t>
            </a:r>
          </a:p>
          <a:p>
            <a:pPr algn="l">
              <a:lnSpc>
                <a:spcPts val="8183"/>
              </a:lnSpc>
            </a:pPr>
            <a:endParaRPr lang="en-US" sz="5845" dirty="0">
              <a:solidFill>
                <a:srgbClr val="DA6220"/>
              </a:solidFill>
              <a:latin typeface="Roca Two Ultra-Bold"/>
            </a:endParaRPr>
          </a:p>
        </p:txBody>
      </p:sp>
      <p:sp>
        <p:nvSpPr>
          <p:cNvPr id="12" name="TextBox 12"/>
          <p:cNvSpPr txBox="1"/>
          <p:nvPr/>
        </p:nvSpPr>
        <p:spPr>
          <a:xfrm>
            <a:off x="9740569" y="5086350"/>
            <a:ext cx="7965730" cy="3985432"/>
          </a:xfrm>
          <a:prstGeom prst="rect">
            <a:avLst/>
          </a:prstGeom>
        </p:spPr>
        <p:txBody>
          <a:bodyPr lIns="0" tIns="0" rIns="0" bIns="0" rtlCol="0" anchor="t">
            <a:spAutoFit/>
          </a:bodyPr>
          <a:lstStyle/>
          <a:p>
            <a:pPr algn="l">
              <a:lnSpc>
                <a:spcPts val="3952"/>
              </a:lnSpc>
            </a:pPr>
            <a:r>
              <a:rPr lang="en-US" sz="2822" dirty="0">
                <a:solidFill>
                  <a:srgbClr val="333333"/>
                </a:solidFill>
                <a:latin typeface="Glacial Indifference"/>
              </a:rPr>
              <a:t>Wildfires in Nepal have surged, exacerbated by both climate change and human activities. Mismanagement and changing local interactions with forests have heightened fire risks, causing extensive damage and significant loss of life. Enhanced fire prediction systems and better preparedness could mitigate future wildfires. (</a:t>
            </a:r>
            <a:r>
              <a:rPr lang="en-US" sz="2822" dirty="0" err="1">
                <a:solidFill>
                  <a:srgbClr val="333333"/>
                </a:solidFill>
                <a:latin typeface="Glacial Indifference"/>
              </a:rPr>
              <a:t>Bolakhe</a:t>
            </a:r>
            <a:r>
              <a:rPr lang="en-US" sz="2822" dirty="0">
                <a:solidFill>
                  <a:srgbClr val="333333"/>
                </a:solidFill>
                <a:latin typeface="Glacial Indifference"/>
              </a:rPr>
              <a:t>, 2024)</a:t>
            </a:r>
          </a:p>
        </p:txBody>
      </p:sp>
      <p:sp>
        <p:nvSpPr>
          <p:cNvPr id="14" name="TextBox 13">
            <a:extLst>
              <a:ext uri="{FF2B5EF4-FFF2-40B4-BE49-F238E27FC236}">
                <a16:creationId xmlns:a16="http://schemas.microsoft.com/office/drawing/2014/main" id="{515F7AE0-ECA3-0FAF-EFAB-3D457C3144AD}"/>
              </a:ext>
            </a:extLst>
          </p:cNvPr>
          <p:cNvSpPr txBox="1"/>
          <p:nvPr/>
        </p:nvSpPr>
        <p:spPr>
          <a:xfrm>
            <a:off x="-3048000" y="0"/>
            <a:ext cx="9315450" cy="430887"/>
          </a:xfrm>
          <a:prstGeom prst="rect">
            <a:avLst/>
          </a:prstGeom>
          <a:noFill/>
        </p:spPr>
        <p:txBody>
          <a:bodyPr wrap="square">
            <a:spAutoFit/>
          </a:bodyPr>
          <a:lstStyle/>
          <a:p>
            <a:pPr algn="ctr">
              <a:lnSpc>
                <a:spcPts val="2769"/>
              </a:lnSpc>
              <a:spcBef>
                <a:spcPct val="0"/>
              </a:spcBef>
            </a:pPr>
            <a:r>
              <a:rPr lang="en-US" sz="1800" dirty="0">
                <a:latin typeface="Garet"/>
              </a:rPr>
              <a:t>Ahmed Hanif 60301085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06028" y="2015199"/>
            <a:ext cx="8147352" cy="646430"/>
          </a:xfrm>
          <a:prstGeom prst="rect">
            <a:avLst/>
          </a:prstGeom>
        </p:spPr>
        <p:txBody>
          <a:bodyPr lIns="0" tIns="0" rIns="0" bIns="0" rtlCol="0" anchor="t">
            <a:spAutoFit/>
          </a:bodyPr>
          <a:lstStyle/>
          <a:p>
            <a:pPr marL="0" lvl="0" indent="0" algn="l">
              <a:lnSpc>
                <a:spcPts val="5320"/>
              </a:lnSpc>
            </a:pPr>
            <a:r>
              <a:rPr lang="en-US" sz="3800" dirty="0">
                <a:solidFill>
                  <a:srgbClr val="000000"/>
                </a:solidFill>
                <a:latin typeface="Canva Sans Bold"/>
              </a:rPr>
              <a:t>Team Call</a:t>
            </a:r>
          </a:p>
        </p:txBody>
      </p:sp>
      <p:sp>
        <p:nvSpPr>
          <p:cNvPr id="3" name="TextBox 3"/>
          <p:cNvSpPr txBox="1"/>
          <p:nvPr/>
        </p:nvSpPr>
        <p:spPr>
          <a:xfrm>
            <a:off x="2906028" y="3006404"/>
            <a:ext cx="11669600" cy="646430"/>
          </a:xfrm>
          <a:prstGeom prst="rect">
            <a:avLst/>
          </a:prstGeom>
        </p:spPr>
        <p:txBody>
          <a:bodyPr lIns="0" tIns="0" rIns="0" bIns="0" rtlCol="0" anchor="t">
            <a:spAutoFit/>
          </a:bodyPr>
          <a:lstStyle/>
          <a:p>
            <a:pPr marL="0" lvl="0" indent="0" algn="l">
              <a:lnSpc>
                <a:spcPts val="5320"/>
              </a:lnSpc>
            </a:pPr>
            <a:r>
              <a:rPr lang="en-US" sz="3800" dirty="0">
                <a:solidFill>
                  <a:srgbClr val="000000"/>
                </a:solidFill>
                <a:latin typeface="Canva Sans Bold"/>
              </a:rPr>
              <a:t>Introduction &amp; Background</a:t>
            </a:r>
          </a:p>
        </p:txBody>
      </p:sp>
      <p:sp>
        <p:nvSpPr>
          <p:cNvPr id="4" name="TextBox 4"/>
          <p:cNvSpPr txBox="1"/>
          <p:nvPr/>
        </p:nvSpPr>
        <p:spPr>
          <a:xfrm>
            <a:off x="2906028" y="3927606"/>
            <a:ext cx="11922047" cy="646430"/>
          </a:xfrm>
          <a:prstGeom prst="rect">
            <a:avLst/>
          </a:prstGeom>
        </p:spPr>
        <p:txBody>
          <a:bodyPr lIns="0" tIns="0" rIns="0" bIns="0" rtlCol="0" anchor="t">
            <a:spAutoFit/>
          </a:bodyPr>
          <a:lstStyle/>
          <a:p>
            <a:pPr marL="0" lvl="0" indent="0" algn="l">
              <a:lnSpc>
                <a:spcPts val="5320"/>
              </a:lnSpc>
            </a:pPr>
            <a:r>
              <a:rPr lang="en-US" sz="3800" dirty="0">
                <a:solidFill>
                  <a:srgbClr val="000000"/>
                </a:solidFill>
                <a:latin typeface="Canva Sans Bold"/>
              </a:rPr>
              <a:t>Project Charter</a:t>
            </a:r>
          </a:p>
        </p:txBody>
      </p:sp>
      <p:sp>
        <p:nvSpPr>
          <p:cNvPr id="5" name="Freeform 5"/>
          <p:cNvSpPr/>
          <p:nvPr/>
        </p:nvSpPr>
        <p:spPr>
          <a:xfrm>
            <a:off x="-236670" y="9665825"/>
            <a:ext cx="9282963" cy="624490"/>
          </a:xfrm>
          <a:custGeom>
            <a:avLst/>
            <a:gdLst/>
            <a:ahLst/>
            <a:cxnLst/>
            <a:rect l="l" t="t" r="r" b="b"/>
            <a:pathLst>
              <a:path w="9282963" h="624490">
                <a:moveTo>
                  <a:pt x="0" y="0"/>
                </a:moveTo>
                <a:lnTo>
                  <a:pt x="9282963" y="0"/>
                </a:lnTo>
                <a:lnTo>
                  <a:pt x="9282963" y="624490"/>
                </a:lnTo>
                <a:lnTo>
                  <a:pt x="0" y="6244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9005037" y="9665825"/>
            <a:ext cx="9282963" cy="624490"/>
          </a:xfrm>
          <a:custGeom>
            <a:avLst/>
            <a:gdLst/>
            <a:ahLst/>
            <a:cxnLst/>
            <a:rect l="l" t="t" r="r" b="b"/>
            <a:pathLst>
              <a:path w="9282963" h="624490">
                <a:moveTo>
                  <a:pt x="0" y="0"/>
                </a:moveTo>
                <a:lnTo>
                  <a:pt x="9282963" y="0"/>
                </a:lnTo>
                <a:lnTo>
                  <a:pt x="9282963" y="624490"/>
                </a:lnTo>
                <a:lnTo>
                  <a:pt x="0" y="6244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5274938" y="8214719"/>
            <a:ext cx="3013062" cy="2273492"/>
          </a:xfrm>
          <a:custGeom>
            <a:avLst/>
            <a:gdLst/>
            <a:ahLst/>
            <a:cxnLst/>
            <a:rect l="l" t="t" r="r" b="b"/>
            <a:pathLst>
              <a:path w="3013062" h="2273492">
                <a:moveTo>
                  <a:pt x="0" y="0"/>
                </a:moveTo>
                <a:lnTo>
                  <a:pt x="3013062" y="0"/>
                </a:lnTo>
                <a:lnTo>
                  <a:pt x="3013062" y="2273493"/>
                </a:lnTo>
                <a:lnTo>
                  <a:pt x="0" y="22734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38967" y="8841333"/>
            <a:ext cx="1646953" cy="1731357"/>
          </a:xfrm>
          <a:custGeom>
            <a:avLst/>
            <a:gdLst/>
            <a:ahLst/>
            <a:cxnLst/>
            <a:rect l="l" t="t" r="r" b="b"/>
            <a:pathLst>
              <a:path w="1646953" h="1731357">
                <a:moveTo>
                  <a:pt x="0" y="0"/>
                </a:moveTo>
                <a:lnTo>
                  <a:pt x="1646953" y="0"/>
                </a:lnTo>
                <a:lnTo>
                  <a:pt x="1646953" y="1731357"/>
                </a:lnTo>
                <a:lnTo>
                  <a:pt x="0" y="17313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AutoShape 9"/>
          <p:cNvSpPr/>
          <p:nvPr/>
        </p:nvSpPr>
        <p:spPr>
          <a:xfrm rot="5400000">
            <a:off x="8369900" y="-8369900"/>
            <a:ext cx="1548201" cy="18288000"/>
          </a:xfrm>
          <a:prstGeom prst="rect">
            <a:avLst/>
          </a:prstGeom>
          <a:solidFill>
            <a:srgbClr val="15C47B"/>
          </a:solidFill>
        </p:spPr>
        <p:txBody>
          <a:bodyPr/>
          <a:lstStyle/>
          <a:p>
            <a:endParaRPr lang="en-US"/>
          </a:p>
        </p:txBody>
      </p:sp>
      <p:sp>
        <p:nvSpPr>
          <p:cNvPr id="10" name="TextBox 10"/>
          <p:cNvSpPr txBox="1"/>
          <p:nvPr/>
        </p:nvSpPr>
        <p:spPr>
          <a:xfrm>
            <a:off x="3712371" y="164500"/>
            <a:ext cx="10863257" cy="121920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FFFF"/>
                </a:solidFill>
                <a:latin typeface="Garet Bold"/>
              </a:rPr>
              <a:t>TODAY’S AGENDA</a:t>
            </a:r>
          </a:p>
        </p:txBody>
      </p:sp>
      <p:sp>
        <p:nvSpPr>
          <p:cNvPr id="11" name="Freeform 11"/>
          <p:cNvSpPr/>
          <p:nvPr/>
        </p:nvSpPr>
        <p:spPr>
          <a:xfrm>
            <a:off x="2081917" y="2150510"/>
            <a:ext cx="383062" cy="383062"/>
          </a:xfrm>
          <a:custGeom>
            <a:avLst/>
            <a:gdLst/>
            <a:ahLst/>
            <a:cxnLst/>
            <a:rect l="l" t="t" r="r" b="b"/>
            <a:pathLst>
              <a:path w="383062" h="383062">
                <a:moveTo>
                  <a:pt x="0" y="0"/>
                </a:moveTo>
                <a:lnTo>
                  <a:pt x="383062" y="0"/>
                </a:lnTo>
                <a:lnTo>
                  <a:pt x="383062" y="383062"/>
                </a:lnTo>
                <a:lnTo>
                  <a:pt x="0" y="3830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a:off x="2081917" y="3133647"/>
            <a:ext cx="383062" cy="383062"/>
          </a:xfrm>
          <a:custGeom>
            <a:avLst/>
            <a:gdLst/>
            <a:ahLst/>
            <a:cxnLst/>
            <a:rect l="l" t="t" r="r" b="b"/>
            <a:pathLst>
              <a:path w="383062" h="383062">
                <a:moveTo>
                  <a:pt x="0" y="0"/>
                </a:moveTo>
                <a:lnTo>
                  <a:pt x="383062" y="0"/>
                </a:lnTo>
                <a:lnTo>
                  <a:pt x="383062" y="383062"/>
                </a:lnTo>
                <a:lnTo>
                  <a:pt x="0" y="3830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2081917" y="4116784"/>
            <a:ext cx="383062" cy="383062"/>
          </a:xfrm>
          <a:custGeom>
            <a:avLst/>
            <a:gdLst/>
            <a:ahLst/>
            <a:cxnLst/>
            <a:rect l="l" t="t" r="r" b="b"/>
            <a:pathLst>
              <a:path w="383062" h="383062">
                <a:moveTo>
                  <a:pt x="0" y="0"/>
                </a:moveTo>
                <a:lnTo>
                  <a:pt x="383062" y="0"/>
                </a:lnTo>
                <a:lnTo>
                  <a:pt x="383062" y="383062"/>
                </a:lnTo>
                <a:lnTo>
                  <a:pt x="0" y="3830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TextBox 14"/>
          <p:cNvSpPr txBox="1"/>
          <p:nvPr/>
        </p:nvSpPr>
        <p:spPr>
          <a:xfrm>
            <a:off x="2906028" y="4916301"/>
            <a:ext cx="14710836" cy="646430"/>
          </a:xfrm>
          <a:prstGeom prst="rect">
            <a:avLst/>
          </a:prstGeom>
        </p:spPr>
        <p:txBody>
          <a:bodyPr lIns="0" tIns="0" rIns="0" bIns="0" rtlCol="0" anchor="t">
            <a:spAutoFit/>
          </a:bodyPr>
          <a:lstStyle/>
          <a:p>
            <a:pPr marL="0" lvl="0" indent="0" algn="l">
              <a:lnSpc>
                <a:spcPts val="5320"/>
              </a:lnSpc>
            </a:pPr>
            <a:r>
              <a:rPr lang="en-US" sz="3800" dirty="0">
                <a:solidFill>
                  <a:srgbClr val="000000"/>
                </a:solidFill>
                <a:latin typeface="Canva Sans Bold"/>
              </a:rPr>
              <a:t>Project Schedule &amp; Milestones, and GANTT Chart</a:t>
            </a:r>
          </a:p>
        </p:txBody>
      </p:sp>
      <p:sp>
        <p:nvSpPr>
          <p:cNvPr id="15" name="TextBox 15"/>
          <p:cNvSpPr txBox="1"/>
          <p:nvPr/>
        </p:nvSpPr>
        <p:spPr>
          <a:xfrm>
            <a:off x="2906028" y="5907506"/>
            <a:ext cx="11669600" cy="646430"/>
          </a:xfrm>
          <a:prstGeom prst="rect">
            <a:avLst/>
          </a:prstGeom>
        </p:spPr>
        <p:txBody>
          <a:bodyPr lIns="0" tIns="0" rIns="0" bIns="0" rtlCol="0" anchor="t">
            <a:spAutoFit/>
          </a:bodyPr>
          <a:lstStyle/>
          <a:p>
            <a:pPr marL="0" lvl="0" indent="0" algn="l">
              <a:lnSpc>
                <a:spcPts val="5320"/>
              </a:lnSpc>
            </a:pPr>
            <a:r>
              <a:rPr lang="en-US" sz="3800" dirty="0">
                <a:solidFill>
                  <a:srgbClr val="000000"/>
                </a:solidFill>
                <a:latin typeface="Canva Sans Bold"/>
              </a:rPr>
              <a:t>Risk Management Plan</a:t>
            </a:r>
          </a:p>
        </p:txBody>
      </p:sp>
      <p:sp>
        <p:nvSpPr>
          <p:cNvPr id="16" name="TextBox 16"/>
          <p:cNvSpPr txBox="1"/>
          <p:nvPr/>
        </p:nvSpPr>
        <p:spPr>
          <a:xfrm>
            <a:off x="2906028" y="6896201"/>
            <a:ext cx="12898154" cy="646430"/>
          </a:xfrm>
          <a:prstGeom prst="rect">
            <a:avLst/>
          </a:prstGeom>
        </p:spPr>
        <p:txBody>
          <a:bodyPr lIns="0" tIns="0" rIns="0" bIns="0" rtlCol="0" anchor="t">
            <a:spAutoFit/>
          </a:bodyPr>
          <a:lstStyle/>
          <a:p>
            <a:pPr marL="0" lvl="0" indent="0" algn="l">
              <a:lnSpc>
                <a:spcPts val="5320"/>
              </a:lnSpc>
            </a:pPr>
            <a:r>
              <a:rPr lang="en-US" sz="3800" dirty="0">
                <a:solidFill>
                  <a:srgbClr val="000000"/>
                </a:solidFill>
                <a:latin typeface="Canva Sans Bold"/>
              </a:rPr>
              <a:t>Stakeholder and Communication Management Plan</a:t>
            </a:r>
          </a:p>
        </p:txBody>
      </p:sp>
      <p:sp>
        <p:nvSpPr>
          <p:cNvPr id="17" name="Freeform 17"/>
          <p:cNvSpPr/>
          <p:nvPr/>
        </p:nvSpPr>
        <p:spPr>
          <a:xfrm>
            <a:off x="2081917" y="5119105"/>
            <a:ext cx="383062" cy="383062"/>
          </a:xfrm>
          <a:custGeom>
            <a:avLst/>
            <a:gdLst/>
            <a:ahLst/>
            <a:cxnLst/>
            <a:rect l="l" t="t" r="r" b="b"/>
            <a:pathLst>
              <a:path w="383062" h="383062">
                <a:moveTo>
                  <a:pt x="0" y="0"/>
                </a:moveTo>
                <a:lnTo>
                  <a:pt x="383062" y="0"/>
                </a:lnTo>
                <a:lnTo>
                  <a:pt x="383062" y="383062"/>
                </a:lnTo>
                <a:lnTo>
                  <a:pt x="0" y="3830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Freeform 18"/>
          <p:cNvSpPr/>
          <p:nvPr/>
        </p:nvSpPr>
        <p:spPr>
          <a:xfrm>
            <a:off x="2081917" y="6102242"/>
            <a:ext cx="383062" cy="383062"/>
          </a:xfrm>
          <a:custGeom>
            <a:avLst/>
            <a:gdLst/>
            <a:ahLst/>
            <a:cxnLst/>
            <a:rect l="l" t="t" r="r" b="b"/>
            <a:pathLst>
              <a:path w="383062" h="383062">
                <a:moveTo>
                  <a:pt x="0" y="0"/>
                </a:moveTo>
                <a:lnTo>
                  <a:pt x="383062" y="0"/>
                </a:lnTo>
                <a:lnTo>
                  <a:pt x="383062" y="383062"/>
                </a:lnTo>
                <a:lnTo>
                  <a:pt x="0" y="3830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a:off x="2081917" y="7085379"/>
            <a:ext cx="383062" cy="383062"/>
          </a:xfrm>
          <a:custGeom>
            <a:avLst/>
            <a:gdLst/>
            <a:ahLst/>
            <a:cxnLst/>
            <a:rect l="l" t="t" r="r" b="b"/>
            <a:pathLst>
              <a:path w="383062" h="383062">
                <a:moveTo>
                  <a:pt x="0" y="0"/>
                </a:moveTo>
                <a:lnTo>
                  <a:pt x="383062" y="0"/>
                </a:lnTo>
                <a:lnTo>
                  <a:pt x="383062" y="383062"/>
                </a:lnTo>
                <a:lnTo>
                  <a:pt x="0" y="3830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0" name="TextBox 20"/>
          <p:cNvSpPr txBox="1"/>
          <p:nvPr/>
        </p:nvSpPr>
        <p:spPr>
          <a:xfrm>
            <a:off x="2906028" y="7853404"/>
            <a:ext cx="12898154" cy="646430"/>
          </a:xfrm>
          <a:prstGeom prst="rect">
            <a:avLst/>
          </a:prstGeom>
        </p:spPr>
        <p:txBody>
          <a:bodyPr lIns="0" tIns="0" rIns="0" bIns="0" rtlCol="0" anchor="t">
            <a:spAutoFit/>
          </a:bodyPr>
          <a:lstStyle/>
          <a:p>
            <a:pPr marL="0" lvl="0" indent="0" algn="l">
              <a:lnSpc>
                <a:spcPts val="5320"/>
              </a:lnSpc>
            </a:pPr>
            <a:r>
              <a:rPr lang="en-US" sz="3800" dirty="0">
                <a:solidFill>
                  <a:srgbClr val="000000"/>
                </a:solidFill>
                <a:latin typeface="Canva Sans Bold"/>
              </a:rPr>
              <a:t>Conclusion</a:t>
            </a:r>
          </a:p>
        </p:txBody>
      </p:sp>
      <p:sp>
        <p:nvSpPr>
          <p:cNvPr id="21" name="Freeform 21"/>
          <p:cNvSpPr/>
          <p:nvPr/>
        </p:nvSpPr>
        <p:spPr>
          <a:xfrm>
            <a:off x="2081917" y="8042582"/>
            <a:ext cx="383062" cy="383062"/>
          </a:xfrm>
          <a:custGeom>
            <a:avLst/>
            <a:gdLst/>
            <a:ahLst/>
            <a:cxnLst/>
            <a:rect l="l" t="t" r="r" b="b"/>
            <a:pathLst>
              <a:path w="383062" h="383062">
                <a:moveTo>
                  <a:pt x="0" y="0"/>
                </a:moveTo>
                <a:lnTo>
                  <a:pt x="383062" y="0"/>
                </a:lnTo>
                <a:lnTo>
                  <a:pt x="383062" y="383063"/>
                </a:lnTo>
                <a:lnTo>
                  <a:pt x="0" y="3830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2" name="TextBox 22"/>
          <p:cNvSpPr txBox="1"/>
          <p:nvPr/>
        </p:nvSpPr>
        <p:spPr>
          <a:xfrm>
            <a:off x="182325" y="175711"/>
            <a:ext cx="2723704" cy="324195"/>
          </a:xfrm>
          <a:prstGeom prst="rect">
            <a:avLst/>
          </a:prstGeom>
        </p:spPr>
        <p:txBody>
          <a:bodyPr lIns="0" tIns="0" rIns="0" bIns="0" rtlCol="0" anchor="t">
            <a:spAutoFit/>
          </a:bodyPr>
          <a:lstStyle/>
          <a:p>
            <a:pPr algn="ctr">
              <a:lnSpc>
                <a:spcPts val="2769"/>
              </a:lnSpc>
              <a:spcBef>
                <a:spcPct val="0"/>
              </a:spcBef>
            </a:pPr>
            <a:r>
              <a:rPr lang="en-US" sz="1809" dirty="0">
                <a:solidFill>
                  <a:srgbClr val="FFFFFF"/>
                </a:solidFill>
                <a:latin typeface="Garet"/>
              </a:rPr>
              <a:t>Ahmed Hanif 60301085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7946007" y="-7946007"/>
            <a:ext cx="2395986" cy="18288000"/>
          </a:xfrm>
          <a:prstGeom prst="rect">
            <a:avLst/>
          </a:prstGeom>
          <a:solidFill>
            <a:srgbClr val="15C47B"/>
          </a:solidFill>
        </p:spPr>
        <p:txBody>
          <a:bodyPr/>
          <a:lstStyle/>
          <a:p>
            <a:endParaRPr lang="en-US"/>
          </a:p>
        </p:txBody>
      </p:sp>
      <p:sp>
        <p:nvSpPr>
          <p:cNvPr id="3" name="TextBox 3"/>
          <p:cNvSpPr txBox="1"/>
          <p:nvPr/>
        </p:nvSpPr>
        <p:spPr>
          <a:xfrm>
            <a:off x="1785920" y="112143"/>
            <a:ext cx="14995549" cy="2162175"/>
          </a:xfrm>
          <a:prstGeom prst="rect">
            <a:avLst/>
          </a:prstGeom>
        </p:spPr>
        <p:txBody>
          <a:bodyPr lIns="0" tIns="0" rIns="0" bIns="0" rtlCol="0" anchor="t">
            <a:spAutoFit/>
          </a:bodyPr>
          <a:lstStyle/>
          <a:p>
            <a:pPr marL="0" lvl="0" indent="0" algn="ctr">
              <a:lnSpc>
                <a:spcPts val="8519"/>
              </a:lnSpc>
              <a:spcBef>
                <a:spcPct val="0"/>
              </a:spcBef>
            </a:pPr>
            <a:r>
              <a:rPr lang="en-US" sz="7099">
                <a:solidFill>
                  <a:srgbClr val="FFFFFF"/>
                </a:solidFill>
                <a:latin typeface="Garet Bold"/>
              </a:rPr>
              <a:t>INTRODUCTION &amp; BACKGROUND</a:t>
            </a:r>
          </a:p>
        </p:txBody>
      </p:sp>
      <p:sp>
        <p:nvSpPr>
          <p:cNvPr id="4" name="TextBox 4"/>
          <p:cNvSpPr txBox="1"/>
          <p:nvPr/>
        </p:nvSpPr>
        <p:spPr>
          <a:xfrm>
            <a:off x="604310" y="2982907"/>
            <a:ext cx="5870327" cy="7694295"/>
          </a:xfrm>
          <a:prstGeom prst="rect">
            <a:avLst/>
          </a:prstGeom>
        </p:spPr>
        <p:txBody>
          <a:bodyPr lIns="0" tIns="0" rIns="0" bIns="0" rtlCol="0" anchor="t">
            <a:spAutoFit/>
          </a:bodyPr>
          <a:lstStyle/>
          <a:p>
            <a:pPr algn="l">
              <a:lnSpc>
                <a:spcPts val="3449"/>
              </a:lnSpc>
            </a:pPr>
            <a:r>
              <a:rPr lang="en-US" sz="2299" spc="34" dirty="0">
                <a:solidFill>
                  <a:srgbClr val="191919"/>
                </a:solidFill>
                <a:latin typeface="Garet Bold"/>
              </a:rPr>
              <a:t>Event</a:t>
            </a:r>
          </a:p>
          <a:p>
            <a:pPr marL="993135" lvl="2" indent="-331045" algn="l">
              <a:lnSpc>
                <a:spcPts val="3449"/>
              </a:lnSpc>
              <a:buFont typeface="Arial"/>
              <a:buChar char="⚬"/>
            </a:pPr>
            <a:r>
              <a:rPr lang="en-US" sz="2299" spc="34" dirty="0">
                <a:solidFill>
                  <a:srgbClr val="191919"/>
                </a:solidFill>
                <a:latin typeface="Garet Light"/>
              </a:rPr>
              <a:t>UDST Environmental Awareness Workshop 2024</a:t>
            </a:r>
          </a:p>
          <a:p>
            <a:pPr algn="l">
              <a:lnSpc>
                <a:spcPts val="3449"/>
              </a:lnSpc>
            </a:pPr>
            <a:r>
              <a:rPr lang="en-US" sz="2299" spc="34" dirty="0">
                <a:solidFill>
                  <a:srgbClr val="191919"/>
                </a:solidFill>
                <a:latin typeface="Garet Bold"/>
              </a:rPr>
              <a:t>Date</a:t>
            </a:r>
          </a:p>
          <a:p>
            <a:pPr marL="993135" lvl="2" indent="-331045" algn="l">
              <a:lnSpc>
                <a:spcPts val="3449"/>
              </a:lnSpc>
              <a:buFont typeface="Arial"/>
              <a:buChar char="⚬"/>
            </a:pPr>
            <a:r>
              <a:rPr lang="en-US" sz="2299" spc="34" dirty="0">
                <a:solidFill>
                  <a:srgbClr val="191919"/>
                </a:solidFill>
                <a:latin typeface="Garet Light"/>
              </a:rPr>
              <a:t>September 26 - September 28</a:t>
            </a:r>
          </a:p>
          <a:p>
            <a:pPr algn="l">
              <a:lnSpc>
                <a:spcPts val="3449"/>
              </a:lnSpc>
            </a:pPr>
            <a:r>
              <a:rPr lang="en-US" sz="2299" spc="34" dirty="0">
                <a:solidFill>
                  <a:srgbClr val="191919"/>
                </a:solidFill>
                <a:latin typeface="Garet Bold"/>
              </a:rPr>
              <a:t>Purpose</a:t>
            </a:r>
          </a:p>
          <a:p>
            <a:pPr marL="993135" lvl="2" indent="-331045" algn="l">
              <a:lnSpc>
                <a:spcPts val="3449"/>
              </a:lnSpc>
              <a:buFont typeface="Arial"/>
              <a:buChar char="⚬"/>
            </a:pPr>
            <a:r>
              <a:rPr lang="en-US" sz="2299" spc="34" dirty="0">
                <a:solidFill>
                  <a:srgbClr val="191919"/>
                </a:solidFill>
                <a:latin typeface="Garet Light"/>
              </a:rPr>
              <a:t>Addressing global and local environmental challenges such as climate change</a:t>
            </a:r>
          </a:p>
          <a:p>
            <a:pPr algn="l">
              <a:lnSpc>
                <a:spcPts val="3449"/>
              </a:lnSpc>
            </a:pPr>
            <a:r>
              <a:rPr lang="en-US" sz="2299" spc="34" dirty="0">
                <a:solidFill>
                  <a:srgbClr val="191919"/>
                </a:solidFill>
                <a:latin typeface="Garet Bold"/>
              </a:rPr>
              <a:t>Vision</a:t>
            </a:r>
          </a:p>
          <a:p>
            <a:pPr marL="993135" lvl="2" indent="-331045" algn="l">
              <a:lnSpc>
                <a:spcPts val="3449"/>
              </a:lnSpc>
              <a:buFont typeface="Arial"/>
              <a:buChar char="⚬"/>
            </a:pPr>
            <a:r>
              <a:rPr lang="en-US" sz="2299" spc="34" dirty="0">
                <a:solidFill>
                  <a:srgbClr val="191919"/>
                </a:solidFill>
                <a:latin typeface="Garet Light"/>
              </a:rPr>
              <a:t>Aligns with Qatar National Vision 2030 and UDST’s Commitment to Local and Global Sustainable development</a:t>
            </a:r>
          </a:p>
          <a:p>
            <a:pPr algn="l">
              <a:lnSpc>
                <a:spcPts val="3449"/>
              </a:lnSpc>
            </a:pPr>
            <a:endParaRPr lang="en-US" sz="2299" spc="34" dirty="0">
              <a:solidFill>
                <a:srgbClr val="191919"/>
              </a:solidFill>
              <a:latin typeface="Garet Light"/>
            </a:endParaRPr>
          </a:p>
          <a:p>
            <a:pPr algn="l">
              <a:lnSpc>
                <a:spcPts val="3449"/>
              </a:lnSpc>
            </a:pPr>
            <a:endParaRPr lang="en-US" sz="2299" spc="34" dirty="0">
              <a:solidFill>
                <a:srgbClr val="191919"/>
              </a:solidFill>
              <a:latin typeface="Garet Light"/>
            </a:endParaRPr>
          </a:p>
          <a:p>
            <a:pPr algn="l">
              <a:lnSpc>
                <a:spcPts val="3449"/>
              </a:lnSpc>
            </a:pPr>
            <a:endParaRPr lang="en-US" sz="2299" spc="34" dirty="0">
              <a:solidFill>
                <a:srgbClr val="191919"/>
              </a:solidFill>
              <a:latin typeface="Garet Light"/>
            </a:endParaRPr>
          </a:p>
        </p:txBody>
      </p:sp>
      <p:sp>
        <p:nvSpPr>
          <p:cNvPr id="5" name="AutoShape 5"/>
          <p:cNvSpPr/>
          <p:nvPr/>
        </p:nvSpPr>
        <p:spPr>
          <a:xfrm flipV="1">
            <a:off x="6503211" y="4772252"/>
            <a:ext cx="0" cy="3541769"/>
          </a:xfrm>
          <a:prstGeom prst="line">
            <a:avLst/>
          </a:prstGeom>
          <a:ln w="57150" cap="flat">
            <a:solidFill>
              <a:srgbClr val="EDF0F2"/>
            </a:solidFill>
            <a:prstDash val="solid"/>
            <a:headEnd type="none" w="sm" len="sm"/>
            <a:tailEnd type="none" w="sm" len="sm"/>
          </a:ln>
        </p:spPr>
        <p:txBody>
          <a:bodyPr/>
          <a:lstStyle/>
          <a:p>
            <a:endParaRPr lang="en-US"/>
          </a:p>
        </p:txBody>
      </p:sp>
      <p:grpSp>
        <p:nvGrpSpPr>
          <p:cNvPr id="6" name="Group 6"/>
          <p:cNvGrpSpPr/>
          <p:nvPr/>
        </p:nvGrpSpPr>
        <p:grpSpPr>
          <a:xfrm>
            <a:off x="7348038" y="5161214"/>
            <a:ext cx="3777162" cy="1194721"/>
            <a:chOff x="0" y="0"/>
            <a:chExt cx="949183" cy="314659"/>
          </a:xfrm>
        </p:grpSpPr>
        <p:sp>
          <p:nvSpPr>
            <p:cNvPr id="7" name="Freeform 7"/>
            <p:cNvSpPr/>
            <p:nvPr/>
          </p:nvSpPr>
          <p:spPr>
            <a:xfrm>
              <a:off x="0" y="0"/>
              <a:ext cx="949183" cy="314659"/>
            </a:xfrm>
            <a:custGeom>
              <a:avLst/>
              <a:gdLst/>
              <a:ahLst/>
              <a:cxnLst/>
              <a:rect l="l" t="t" r="r" b="b"/>
              <a:pathLst>
                <a:path w="949183" h="314659">
                  <a:moveTo>
                    <a:pt x="32223" y="0"/>
                  </a:moveTo>
                  <a:lnTo>
                    <a:pt x="916961" y="0"/>
                  </a:lnTo>
                  <a:cubicBezTo>
                    <a:pt x="934757" y="0"/>
                    <a:pt x="949183" y="14427"/>
                    <a:pt x="949183" y="32223"/>
                  </a:cubicBezTo>
                  <a:lnTo>
                    <a:pt x="949183" y="282436"/>
                  </a:lnTo>
                  <a:cubicBezTo>
                    <a:pt x="949183" y="290982"/>
                    <a:pt x="945789" y="299178"/>
                    <a:pt x="939746" y="305221"/>
                  </a:cubicBezTo>
                  <a:cubicBezTo>
                    <a:pt x="933703" y="311264"/>
                    <a:pt x="925507" y="314659"/>
                    <a:pt x="916961" y="314659"/>
                  </a:cubicBezTo>
                  <a:lnTo>
                    <a:pt x="32223" y="314659"/>
                  </a:lnTo>
                  <a:cubicBezTo>
                    <a:pt x="23677" y="314659"/>
                    <a:pt x="15481" y="311264"/>
                    <a:pt x="9438" y="305221"/>
                  </a:cubicBezTo>
                  <a:cubicBezTo>
                    <a:pt x="3395" y="299178"/>
                    <a:pt x="0" y="290982"/>
                    <a:pt x="0" y="282436"/>
                  </a:cubicBezTo>
                  <a:lnTo>
                    <a:pt x="0" y="32223"/>
                  </a:lnTo>
                  <a:cubicBezTo>
                    <a:pt x="0" y="23677"/>
                    <a:pt x="3395" y="15481"/>
                    <a:pt x="9438" y="9438"/>
                  </a:cubicBezTo>
                  <a:cubicBezTo>
                    <a:pt x="15481" y="3395"/>
                    <a:pt x="23677" y="0"/>
                    <a:pt x="32223" y="0"/>
                  </a:cubicBezTo>
                  <a:close/>
                </a:path>
              </a:pathLst>
            </a:custGeom>
            <a:solidFill>
              <a:srgbClr val="249B25"/>
            </a:solidFill>
          </p:spPr>
          <p:txBody>
            <a:bodyPr/>
            <a:lstStyle/>
            <a:p>
              <a:endParaRPr lang="en-US"/>
            </a:p>
          </p:txBody>
        </p:sp>
        <p:sp>
          <p:nvSpPr>
            <p:cNvPr id="8" name="TextBox 8"/>
            <p:cNvSpPr txBox="1"/>
            <p:nvPr/>
          </p:nvSpPr>
          <p:spPr>
            <a:xfrm>
              <a:off x="0" y="-38100"/>
              <a:ext cx="949183" cy="352759"/>
            </a:xfrm>
            <a:prstGeom prst="rect">
              <a:avLst/>
            </a:prstGeom>
          </p:spPr>
          <p:txBody>
            <a:bodyPr lIns="254000" tIns="254000" rIns="254000" bIns="254000" rtlCol="0" anchor="ctr"/>
            <a:lstStyle/>
            <a:p>
              <a:pPr algn="ctr">
                <a:lnSpc>
                  <a:spcPts val="5069"/>
                </a:lnSpc>
              </a:pPr>
              <a:r>
                <a:rPr lang="en-US" sz="3899" dirty="0">
                  <a:solidFill>
                    <a:srgbClr val="FFFFFF"/>
                  </a:solidFill>
                  <a:latin typeface="Garet"/>
                </a:rPr>
                <a:t>Introduction</a:t>
              </a:r>
            </a:p>
          </p:txBody>
        </p:sp>
      </p:grpSp>
      <p:sp>
        <p:nvSpPr>
          <p:cNvPr id="9" name="AutoShape 9"/>
          <p:cNvSpPr/>
          <p:nvPr/>
        </p:nvSpPr>
        <p:spPr>
          <a:xfrm flipH="1">
            <a:off x="6474636" y="5758575"/>
            <a:ext cx="873402" cy="784561"/>
          </a:xfrm>
          <a:prstGeom prst="line">
            <a:avLst/>
          </a:prstGeom>
          <a:ln w="47625" cap="flat">
            <a:solidFill>
              <a:srgbClr val="97E8A3"/>
            </a:solidFill>
            <a:prstDash val="solid"/>
            <a:headEnd type="none" w="sm" len="sm"/>
            <a:tailEnd type="oval" w="lg" len="lg"/>
          </a:ln>
        </p:spPr>
        <p:txBody>
          <a:bodyPr/>
          <a:lstStyle/>
          <a:p>
            <a:endParaRPr lang="en-US"/>
          </a:p>
        </p:txBody>
      </p:sp>
      <p:grpSp>
        <p:nvGrpSpPr>
          <p:cNvPr id="10" name="Group 10"/>
          <p:cNvGrpSpPr/>
          <p:nvPr/>
        </p:nvGrpSpPr>
        <p:grpSpPr>
          <a:xfrm>
            <a:off x="7050744" y="6918557"/>
            <a:ext cx="3901225" cy="1194721"/>
            <a:chOff x="0" y="0"/>
            <a:chExt cx="949183" cy="314659"/>
          </a:xfrm>
        </p:grpSpPr>
        <p:sp>
          <p:nvSpPr>
            <p:cNvPr id="11" name="Freeform 11"/>
            <p:cNvSpPr/>
            <p:nvPr/>
          </p:nvSpPr>
          <p:spPr>
            <a:xfrm>
              <a:off x="0" y="0"/>
              <a:ext cx="949183" cy="314659"/>
            </a:xfrm>
            <a:custGeom>
              <a:avLst/>
              <a:gdLst/>
              <a:ahLst/>
              <a:cxnLst/>
              <a:rect l="l" t="t" r="r" b="b"/>
              <a:pathLst>
                <a:path w="949183" h="314659">
                  <a:moveTo>
                    <a:pt x="32223" y="0"/>
                  </a:moveTo>
                  <a:lnTo>
                    <a:pt x="916961" y="0"/>
                  </a:lnTo>
                  <a:cubicBezTo>
                    <a:pt x="934757" y="0"/>
                    <a:pt x="949183" y="14427"/>
                    <a:pt x="949183" y="32223"/>
                  </a:cubicBezTo>
                  <a:lnTo>
                    <a:pt x="949183" y="282436"/>
                  </a:lnTo>
                  <a:cubicBezTo>
                    <a:pt x="949183" y="290982"/>
                    <a:pt x="945789" y="299178"/>
                    <a:pt x="939746" y="305221"/>
                  </a:cubicBezTo>
                  <a:cubicBezTo>
                    <a:pt x="933703" y="311264"/>
                    <a:pt x="925507" y="314659"/>
                    <a:pt x="916961" y="314659"/>
                  </a:cubicBezTo>
                  <a:lnTo>
                    <a:pt x="32223" y="314659"/>
                  </a:lnTo>
                  <a:cubicBezTo>
                    <a:pt x="23677" y="314659"/>
                    <a:pt x="15481" y="311264"/>
                    <a:pt x="9438" y="305221"/>
                  </a:cubicBezTo>
                  <a:cubicBezTo>
                    <a:pt x="3395" y="299178"/>
                    <a:pt x="0" y="290982"/>
                    <a:pt x="0" y="282436"/>
                  </a:cubicBezTo>
                  <a:lnTo>
                    <a:pt x="0" y="32223"/>
                  </a:lnTo>
                  <a:cubicBezTo>
                    <a:pt x="0" y="23677"/>
                    <a:pt x="3395" y="15481"/>
                    <a:pt x="9438" y="9438"/>
                  </a:cubicBezTo>
                  <a:cubicBezTo>
                    <a:pt x="15481" y="3395"/>
                    <a:pt x="23677" y="0"/>
                    <a:pt x="32223" y="0"/>
                  </a:cubicBezTo>
                  <a:close/>
                </a:path>
              </a:pathLst>
            </a:custGeom>
            <a:solidFill>
              <a:srgbClr val="249B25"/>
            </a:solidFill>
          </p:spPr>
          <p:txBody>
            <a:bodyPr/>
            <a:lstStyle/>
            <a:p>
              <a:endParaRPr lang="en-US"/>
            </a:p>
          </p:txBody>
        </p:sp>
        <p:sp>
          <p:nvSpPr>
            <p:cNvPr id="12" name="TextBox 12"/>
            <p:cNvSpPr txBox="1"/>
            <p:nvPr/>
          </p:nvSpPr>
          <p:spPr>
            <a:xfrm>
              <a:off x="0" y="-38100"/>
              <a:ext cx="949183" cy="352759"/>
            </a:xfrm>
            <a:prstGeom prst="rect">
              <a:avLst/>
            </a:prstGeom>
          </p:spPr>
          <p:txBody>
            <a:bodyPr lIns="254000" tIns="254000" rIns="254000" bIns="254000" rtlCol="0" anchor="ctr"/>
            <a:lstStyle/>
            <a:p>
              <a:pPr algn="ctr">
                <a:lnSpc>
                  <a:spcPts val="5069"/>
                </a:lnSpc>
              </a:pPr>
              <a:r>
                <a:rPr lang="en-US" sz="3899" dirty="0">
                  <a:solidFill>
                    <a:srgbClr val="FFFFFF"/>
                  </a:solidFill>
                  <a:latin typeface="Garet"/>
                </a:rPr>
                <a:t>Background</a:t>
              </a:r>
            </a:p>
          </p:txBody>
        </p:sp>
      </p:grpSp>
      <p:sp>
        <p:nvSpPr>
          <p:cNvPr id="13" name="AutoShape 13"/>
          <p:cNvSpPr/>
          <p:nvPr/>
        </p:nvSpPr>
        <p:spPr>
          <a:xfrm flipV="1">
            <a:off x="11672732" y="4772252"/>
            <a:ext cx="0" cy="3541769"/>
          </a:xfrm>
          <a:prstGeom prst="line">
            <a:avLst/>
          </a:prstGeom>
          <a:ln w="57150" cap="flat">
            <a:solidFill>
              <a:srgbClr val="EDF0F2"/>
            </a:solidFill>
            <a:prstDash val="solid"/>
            <a:headEnd type="none" w="sm" len="sm"/>
            <a:tailEnd type="none" w="sm" len="sm"/>
          </a:ln>
        </p:spPr>
        <p:txBody>
          <a:bodyPr/>
          <a:lstStyle/>
          <a:p>
            <a:endParaRPr lang="en-US"/>
          </a:p>
        </p:txBody>
      </p:sp>
      <p:sp>
        <p:nvSpPr>
          <p:cNvPr id="14" name="AutoShape 14"/>
          <p:cNvSpPr/>
          <p:nvPr/>
        </p:nvSpPr>
        <p:spPr>
          <a:xfrm flipV="1">
            <a:off x="10969247" y="6863393"/>
            <a:ext cx="603287" cy="636139"/>
          </a:xfrm>
          <a:prstGeom prst="line">
            <a:avLst/>
          </a:prstGeom>
          <a:ln w="47625" cap="flat">
            <a:solidFill>
              <a:srgbClr val="97E8A3"/>
            </a:solidFill>
            <a:prstDash val="solid"/>
            <a:headEnd type="none" w="sm" len="sm"/>
            <a:tailEnd type="oval" w="lg" len="lg"/>
          </a:ln>
        </p:spPr>
        <p:txBody>
          <a:bodyPr/>
          <a:lstStyle/>
          <a:p>
            <a:endParaRPr lang="en-US"/>
          </a:p>
        </p:txBody>
      </p:sp>
      <p:sp>
        <p:nvSpPr>
          <p:cNvPr id="15" name="TextBox 15"/>
          <p:cNvSpPr txBox="1"/>
          <p:nvPr/>
        </p:nvSpPr>
        <p:spPr>
          <a:xfrm>
            <a:off x="11982867" y="3038072"/>
            <a:ext cx="5870327" cy="7694295"/>
          </a:xfrm>
          <a:prstGeom prst="rect">
            <a:avLst/>
          </a:prstGeom>
        </p:spPr>
        <p:txBody>
          <a:bodyPr lIns="0" tIns="0" rIns="0" bIns="0" rtlCol="0" anchor="t">
            <a:spAutoFit/>
          </a:bodyPr>
          <a:lstStyle/>
          <a:p>
            <a:pPr algn="l">
              <a:lnSpc>
                <a:spcPts val="3449"/>
              </a:lnSpc>
            </a:pPr>
            <a:r>
              <a:rPr lang="en-US" sz="2299" spc="34" dirty="0">
                <a:solidFill>
                  <a:srgbClr val="191919"/>
                </a:solidFill>
                <a:latin typeface="Garet Bold"/>
              </a:rPr>
              <a:t>Tradition</a:t>
            </a:r>
          </a:p>
          <a:p>
            <a:pPr marL="993135" lvl="2" indent="-331045" algn="l">
              <a:lnSpc>
                <a:spcPts val="3449"/>
              </a:lnSpc>
              <a:buFont typeface="Arial"/>
              <a:buChar char="⚬"/>
            </a:pPr>
            <a:r>
              <a:rPr lang="en-US" sz="2299" spc="34" dirty="0">
                <a:solidFill>
                  <a:srgbClr val="191919"/>
                </a:solidFill>
                <a:latin typeface="Garet"/>
              </a:rPr>
              <a:t>Continuing UDST's history of hosting impactful symposiums </a:t>
            </a:r>
          </a:p>
          <a:p>
            <a:pPr algn="l">
              <a:lnSpc>
                <a:spcPts val="3449"/>
              </a:lnSpc>
            </a:pPr>
            <a:r>
              <a:rPr lang="en-US" sz="2299" spc="34" dirty="0">
                <a:solidFill>
                  <a:srgbClr val="191919"/>
                </a:solidFill>
                <a:latin typeface="Garet Bold"/>
              </a:rPr>
              <a:t>Engagement</a:t>
            </a:r>
          </a:p>
          <a:p>
            <a:pPr marL="993135" lvl="2" indent="-331045" algn="l">
              <a:lnSpc>
                <a:spcPts val="3449"/>
              </a:lnSpc>
              <a:buFont typeface="Arial"/>
              <a:buChar char="⚬"/>
            </a:pPr>
            <a:r>
              <a:rPr lang="en-US" sz="2299" spc="34" dirty="0">
                <a:solidFill>
                  <a:srgbClr val="191919"/>
                </a:solidFill>
                <a:latin typeface="Garet Light"/>
              </a:rPr>
              <a:t>Unite students from across Qatar.</a:t>
            </a:r>
          </a:p>
          <a:p>
            <a:pPr algn="l">
              <a:lnSpc>
                <a:spcPts val="3449"/>
              </a:lnSpc>
            </a:pPr>
            <a:r>
              <a:rPr lang="en-US" sz="2299" spc="34" dirty="0">
                <a:solidFill>
                  <a:srgbClr val="191919"/>
                </a:solidFill>
                <a:latin typeface="Garet Bold"/>
              </a:rPr>
              <a:t>Activities</a:t>
            </a:r>
          </a:p>
          <a:p>
            <a:pPr marL="993135" lvl="2" indent="-331045" algn="l">
              <a:lnSpc>
                <a:spcPts val="3449"/>
              </a:lnSpc>
              <a:buFont typeface="Arial"/>
              <a:buChar char="⚬"/>
            </a:pPr>
            <a:r>
              <a:rPr lang="en-US" sz="2299" spc="34" dirty="0">
                <a:solidFill>
                  <a:srgbClr val="191919"/>
                </a:solidFill>
                <a:latin typeface="Garet Light"/>
              </a:rPr>
              <a:t>Three Days of Workshops, Team Collaboration, and Solution Pitching</a:t>
            </a:r>
          </a:p>
          <a:p>
            <a:pPr algn="l">
              <a:lnSpc>
                <a:spcPts val="3449"/>
              </a:lnSpc>
            </a:pPr>
            <a:r>
              <a:rPr lang="en-US" sz="2299" spc="34" dirty="0">
                <a:solidFill>
                  <a:srgbClr val="191919"/>
                </a:solidFill>
                <a:latin typeface="Garet Bold"/>
              </a:rPr>
              <a:t>Outcome</a:t>
            </a:r>
          </a:p>
          <a:p>
            <a:pPr marL="993135" lvl="2" indent="-331045" algn="l">
              <a:lnSpc>
                <a:spcPts val="3449"/>
              </a:lnSpc>
              <a:buFont typeface="Arial"/>
              <a:buChar char="⚬"/>
            </a:pPr>
            <a:r>
              <a:rPr lang="en-US" sz="2299" spc="34" dirty="0">
                <a:solidFill>
                  <a:srgbClr val="191919"/>
                </a:solidFill>
                <a:latin typeface="Garet Light"/>
              </a:rPr>
              <a:t>Development of innovative solutions, with top three proposals earning further support and funding.</a:t>
            </a:r>
          </a:p>
          <a:p>
            <a:pPr algn="l">
              <a:lnSpc>
                <a:spcPts val="3449"/>
              </a:lnSpc>
            </a:pPr>
            <a:endParaRPr lang="en-US" sz="2299" spc="34" dirty="0">
              <a:solidFill>
                <a:srgbClr val="191919"/>
              </a:solidFill>
              <a:latin typeface="Garet Light"/>
            </a:endParaRPr>
          </a:p>
          <a:p>
            <a:pPr algn="l">
              <a:lnSpc>
                <a:spcPts val="3449"/>
              </a:lnSpc>
            </a:pPr>
            <a:endParaRPr lang="en-US" sz="2299" spc="34" dirty="0">
              <a:solidFill>
                <a:srgbClr val="191919"/>
              </a:solidFill>
              <a:latin typeface="Garet Light"/>
            </a:endParaRPr>
          </a:p>
          <a:p>
            <a:pPr algn="l">
              <a:lnSpc>
                <a:spcPts val="3449"/>
              </a:lnSpc>
            </a:pPr>
            <a:endParaRPr lang="en-US" sz="2299" spc="34" dirty="0">
              <a:solidFill>
                <a:srgbClr val="191919"/>
              </a:solidFill>
              <a:latin typeface="Garet Light"/>
            </a:endParaRPr>
          </a:p>
        </p:txBody>
      </p:sp>
      <p:sp>
        <p:nvSpPr>
          <p:cNvPr id="16" name="TextBox 16"/>
          <p:cNvSpPr txBox="1"/>
          <p:nvPr/>
        </p:nvSpPr>
        <p:spPr>
          <a:xfrm>
            <a:off x="182325" y="175711"/>
            <a:ext cx="2723704" cy="324195"/>
          </a:xfrm>
          <a:prstGeom prst="rect">
            <a:avLst/>
          </a:prstGeom>
        </p:spPr>
        <p:txBody>
          <a:bodyPr lIns="0" tIns="0" rIns="0" bIns="0" rtlCol="0" anchor="t">
            <a:spAutoFit/>
          </a:bodyPr>
          <a:lstStyle/>
          <a:p>
            <a:pPr algn="ctr">
              <a:lnSpc>
                <a:spcPts val="2769"/>
              </a:lnSpc>
              <a:spcBef>
                <a:spcPct val="0"/>
              </a:spcBef>
            </a:pPr>
            <a:r>
              <a:rPr lang="en-US" sz="1809">
                <a:solidFill>
                  <a:srgbClr val="FFFFFF"/>
                </a:solidFill>
                <a:latin typeface="Garet"/>
              </a:rPr>
              <a:t>Ahmed Hanif 60301085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0625" y="1000125"/>
            <a:ext cx="16478250" cy="8858250"/>
            <a:chOff x="0" y="0"/>
            <a:chExt cx="795627" cy="427707"/>
          </a:xfrm>
        </p:grpSpPr>
        <p:sp>
          <p:nvSpPr>
            <p:cNvPr id="3" name="Freeform 3"/>
            <p:cNvSpPr/>
            <p:nvPr/>
          </p:nvSpPr>
          <p:spPr>
            <a:xfrm>
              <a:off x="0" y="0"/>
              <a:ext cx="795627" cy="427707"/>
            </a:xfrm>
            <a:custGeom>
              <a:avLst/>
              <a:gdLst/>
              <a:ahLst/>
              <a:cxnLst/>
              <a:rect l="l" t="t" r="r" b="b"/>
              <a:pathLst>
                <a:path w="795627" h="427707">
                  <a:moveTo>
                    <a:pt x="28190" y="0"/>
                  </a:moveTo>
                  <a:lnTo>
                    <a:pt x="767437" y="0"/>
                  </a:lnTo>
                  <a:cubicBezTo>
                    <a:pt x="783006" y="0"/>
                    <a:pt x="795627" y="12621"/>
                    <a:pt x="795627" y="28190"/>
                  </a:cubicBezTo>
                  <a:lnTo>
                    <a:pt x="795627" y="399517"/>
                  </a:lnTo>
                  <a:cubicBezTo>
                    <a:pt x="795627" y="415086"/>
                    <a:pt x="783006" y="427707"/>
                    <a:pt x="767437" y="427707"/>
                  </a:cubicBezTo>
                  <a:lnTo>
                    <a:pt x="28190" y="427707"/>
                  </a:lnTo>
                  <a:cubicBezTo>
                    <a:pt x="20713" y="427707"/>
                    <a:pt x="13543" y="424737"/>
                    <a:pt x="8257" y="419450"/>
                  </a:cubicBezTo>
                  <a:cubicBezTo>
                    <a:pt x="2970" y="414164"/>
                    <a:pt x="0" y="406994"/>
                    <a:pt x="0" y="399517"/>
                  </a:cubicBezTo>
                  <a:lnTo>
                    <a:pt x="0" y="28190"/>
                  </a:lnTo>
                  <a:cubicBezTo>
                    <a:pt x="0" y="12621"/>
                    <a:pt x="12621" y="0"/>
                    <a:pt x="28190" y="0"/>
                  </a:cubicBezTo>
                  <a:close/>
                </a:path>
              </a:pathLst>
            </a:custGeom>
            <a:solidFill>
              <a:srgbClr val="56604F"/>
            </a:solidFill>
            <a:ln w="38100" cap="rnd">
              <a:solidFill>
                <a:srgbClr val="56604F"/>
              </a:solidFill>
              <a:prstDash val="solid"/>
              <a:round/>
            </a:ln>
          </p:spPr>
          <p:txBody>
            <a:bodyPr/>
            <a:lstStyle/>
            <a:p>
              <a:endParaRPr lang="en-US"/>
            </a:p>
          </p:txBody>
        </p:sp>
        <p:sp>
          <p:nvSpPr>
            <p:cNvPr id="4" name="TextBox 4"/>
            <p:cNvSpPr txBox="1"/>
            <p:nvPr/>
          </p:nvSpPr>
          <p:spPr>
            <a:xfrm>
              <a:off x="0" y="-38100"/>
              <a:ext cx="795627" cy="46580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04875" y="714375"/>
            <a:ext cx="16478250" cy="8858250"/>
            <a:chOff x="0" y="0"/>
            <a:chExt cx="795627" cy="427707"/>
          </a:xfrm>
        </p:grpSpPr>
        <p:sp>
          <p:nvSpPr>
            <p:cNvPr id="6" name="Freeform 6"/>
            <p:cNvSpPr/>
            <p:nvPr/>
          </p:nvSpPr>
          <p:spPr>
            <a:xfrm>
              <a:off x="0" y="0"/>
              <a:ext cx="795627" cy="427707"/>
            </a:xfrm>
            <a:custGeom>
              <a:avLst/>
              <a:gdLst/>
              <a:ahLst/>
              <a:cxnLst/>
              <a:rect l="l" t="t" r="r" b="b"/>
              <a:pathLst>
                <a:path w="795627" h="427707">
                  <a:moveTo>
                    <a:pt x="18793" y="0"/>
                  </a:moveTo>
                  <a:lnTo>
                    <a:pt x="776834" y="0"/>
                  </a:lnTo>
                  <a:cubicBezTo>
                    <a:pt x="787213" y="0"/>
                    <a:pt x="795627" y="8414"/>
                    <a:pt x="795627" y="18793"/>
                  </a:cubicBezTo>
                  <a:lnTo>
                    <a:pt x="795627" y="408914"/>
                  </a:lnTo>
                  <a:cubicBezTo>
                    <a:pt x="795627" y="419293"/>
                    <a:pt x="787213" y="427707"/>
                    <a:pt x="776834" y="427707"/>
                  </a:cubicBezTo>
                  <a:lnTo>
                    <a:pt x="18793" y="427707"/>
                  </a:lnTo>
                  <a:cubicBezTo>
                    <a:pt x="8414" y="427707"/>
                    <a:pt x="0" y="419293"/>
                    <a:pt x="0" y="408914"/>
                  </a:cubicBezTo>
                  <a:lnTo>
                    <a:pt x="0" y="18793"/>
                  </a:lnTo>
                  <a:cubicBezTo>
                    <a:pt x="0" y="8414"/>
                    <a:pt x="8414" y="0"/>
                    <a:pt x="18793" y="0"/>
                  </a:cubicBezTo>
                  <a:close/>
                </a:path>
              </a:pathLst>
            </a:custGeom>
            <a:solidFill>
              <a:srgbClr val="E4FFEE"/>
            </a:solidFill>
            <a:ln w="57150" cap="rnd">
              <a:solidFill>
                <a:srgbClr val="56604F"/>
              </a:solidFill>
              <a:prstDash val="solid"/>
              <a:round/>
            </a:ln>
          </p:spPr>
          <p:txBody>
            <a:bodyPr/>
            <a:lstStyle/>
            <a:p>
              <a:endParaRPr lang="en-US"/>
            </a:p>
          </p:txBody>
        </p:sp>
        <p:sp>
          <p:nvSpPr>
            <p:cNvPr id="7" name="TextBox 7"/>
            <p:cNvSpPr txBox="1"/>
            <p:nvPr/>
          </p:nvSpPr>
          <p:spPr>
            <a:xfrm>
              <a:off x="0" y="-38100"/>
              <a:ext cx="795627" cy="465807"/>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flipV="1">
            <a:off x="10447533" y="2659605"/>
            <a:ext cx="6972437" cy="6970170"/>
          </a:xfrm>
          <a:custGeom>
            <a:avLst/>
            <a:gdLst/>
            <a:ahLst/>
            <a:cxnLst/>
            <a:rect l="l" t="t" r="r" b="b"/>
            <a:pathLst>
              <a:path w="6972437" h="6970170">
                <a:moveTo>
                  <a:pt x="6972437" y="6970170"/>
                </a:moveTo>
                <a:lnTo>
                  <a:pt x="0" y="6970170"/>
                </a:lnTo>
                <a:lnTo>
                  <a:pt x="0" y="0"/>
                </a:lnTo>
                <a:lnTo>
                  <a:pt x="6972437" y="0"/>
                </a:lnTo>
                <a:lnTo>
                  <a:pt x="6972437" y="697017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grpSp>
        <p:nvGrpSpPr>
          <p:cNvPr id="9" name="Group 9"/>
          <p:cNvGrpSpPr/>
          <p:nvPr/>
        </p:nvGrpSpPr>
        <p:grpSpPr>
          <a:xfrm>
            <a:off x="1354852" y="4963310"/>
            <a:ext cx="3714750" cy="4158225"/>
            <a:chOff x="0" y="0"/>
            <a:chExt cx="179361" cy="200773"/>
          </a:xfrm>
        </p:grpSpPr>
        <p:sp>
          <p:nvSpPr>
            <p:cNvPr id="10" name="Freeform 10"/>
            <p:cNvSpPr/>
            <p:nvPr/>
          </p:nvSpPr>
          <p:spPr>
            <a:xfrm>
              <a:off x="0" y="0"/>
              <a:ext cx="179361" cy="200773"/>
            </a:xfrm>
            <a:custGeom>
              <a:avLst/>
              <a:gdLst/>
              <a:ahLst/>
              <a:cxnLst/>
              <a:rect l="l" t="t" r="r" b="b"/>
              <a:pathLst>
                <a:path w="179361" h="200773">
                  <a:moveTo>
                    <a:pt x="47934" y="0"/>
                  </a:moveTo>
                  <a:lnTo>
                    <a:pt x="131427" y="0"/>
                  </a:lnTo>
                  <a:cubicBezTo>
                    <a:pt x="157900" y="0"/>
                    <a:pt x="179361" y="21461"/>
                    <a:pt x="179361" y="47934"/>
                  </a:cubicBezTo>
                  <a:lnTo>
                    <a:pt x="179361" y="152839"/>
                  </a:lnTo>
                  <a:cubicBezTo>
                    <a:pt x="179361" y="165552"/>
                    <a:pt x="174311" y="177744"/>
                    <a:pt x="165321" y="186734"/>
                  </a:cubicBezTo>
                  <a:cubicBezTo>
                    <a:pt x="156332" y="195723"/>
                    <a:pt x="144140" y="200773"/>
                    <a:pt x="131427" y="200773"/>
                  </a:cubicBezTo>
                  <a:lnTo>
                    <a:pt x="47934" y="200773"/>
                  </a:lnTo>
                  <a:cubicBezTo>
                    <a:pt x="35221" y="200773"/>
                    <a:pt x="23029" y="195723"/>
                    <a:pt x="14040" y="186734"/>
                  </a:cubicBezTo>
                  <a:cubicBezTo>
                    <a:pt x="5050" y="177744"/>
                    <a:pt x="0" y="165552"/>
                    <a:pt x="0" y="152839"/>
                  </a:cubicBezTo>
                  <a:lnTo>
                    <a:pt x="0" y="47934"/>
                  </a:lnTo>
                  <a:cubicBezTo>
                    <a:pt x="0" y="35221"/>
                    <a:pt x="5050" y="23029"/>
                    <a:pt x="14040" y="14040"/>
                  </a:cubicBezTo>
                  <a:cubicBezTo>
                    <a:pt x="23029" y="5050"/>
                    <a:pt x="35221" y="0"/>
                    <a:pt x="47934" y="0"/>
                  </a:cubicBezTo>
                  <a:close/>
                </a:path>
              </a:pathLst>
            </a:custGeom>
            <a:solidFill>
              <a:srgbClr val="E4FFEE"/>
            </a:solidFill>
            <a:ln w="57150" cap="rnd">
              <a:solidFill>
                <a:srgbClr val="56604F"/>
              </a:solidFill>
              <a:prstDash val="solid"/>
              <a:round/>
            </a:ln>
          </p:spPr>
          <p:txBody>
            <a:bodyPr/>
            <a:lstStyle/>
            <a:p>
              <a:endParaRPr lang="en-US"/>
            </a:p>
          </p:txBody>
        </p:sp>
        <p:sp>
          <p:nvSpPr>
            <p:cNvPr id="11" name="TextBox 11"/>
            <p:cNvSpPr txBox="1"/>
            <p:nvPr/>
          </p:nvSpPr>
          <p:spPr>
            <a:xfrm>
              <a:off x="0" y="-38100"/>
              <a:ext cx="179361" cy="2388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354852" y="3706010"/>
            <a:ext cx="3714750" cy="762000"/>
            <a:chOff x="0" y="0"/>
            <a:chExt cx="179361" cy="36792"/>
          </a:xfrm>
        </p:grpSpPr>
        <p:sp>
          <p:nvSpPr>
            <p:cNvPr id="13" name="Freeform 13"/>
            <p:cNvSpPr/>
            <p:nvPr/>
          </p:nvSpPr>
          <p:spPr>
            <a:xfrm>
              <a:off x="0" y="0"/>
              <a:ext cx="179361" cy="36792"/>
            </a:xfrm>
            <a:custGeom>
              <a:avLst/>
              <a:gdLst/>
              <a:ahLst/>
              <a:cxnLst/>
              <a:rect l="l" t="t" r="r" b="b"/>
              <a:pathLst>
                <a:path w="179361" h="36792">
                  <a:moveTo>
                    <a:pt x="18396" y="0"/>
                  </a:moveTo>
                  <a:lnTo>
                    <a:pt x="160965" y="0"/>
                  </a:lnTo>
                  <a:cubicBezTo>
                    <a:pt x="171125" y="0"/>
                    <a:pt x="179361" y="8236"/>
                    <a:pt x="179361" y="18396"/>
                  </a:cubicBezTo>
                  <a:lnTo>
                    <a:pt x="179361" y="18396"/>
                  </a:lnTo>
                  <a:cubicBezTo>
                    <a:pt x="179361" y="28556"/>
                    <a:pt x="171125" y="36792"/>
                    <a:pt x="160965" y="36792"/>
                  </a:cubicBezTo>
                  <a:lnTo>
                    <a:pt x="18396" y="36792"/>
                  </a:lnTo>
                  <a:cubicBezTo>
                    <a:pt x="8236" y="36792"/>
                    <a:pt x="0" y="28556"/>
                    <a:pt x="0" y="18396"/>
                  </a:cubicBezTo>
                  <a:lnTo>
                    <a:pt x="0" y="18396"/>
                  </a:lnTo>
                  <a:cubicBezTo>
                    <a:pt x="0" y="8236"/>
                    <a:pt x="8236" y="0"/>
                    <a:pt x="18396" y="0"/>
                  </a:cubicBezTo>
                  <a:close/>
                </a:path>
              </a:pathLst>
            </a:custGeom>
            <a:solidFill>
              <a:srgbClr val="9CF1BB"/>
            </a:solidFill>
            <a:ln w="57150" cap="rnd">
              <a:solidFill>
                <a:srgbClr val="56604F"/>
              </a:solidFill>
              <a:prstDash val="solid"/>
              <a:round/>
            </a:ln>
          </p:spPr>
          <p:txBody>
            <a:bodyPr/>
            <a:lstStyle/>
            <a:p>
              <a:endParaRPr lang="en-US"/>
            </a:p>
          </p:txBody>
        </p:sp>
        <p:sp>
          <p:nvSpPr>
            <p:cNvPr id="14" name="TextBox 14"/>
            <p:cNvSpPr txBox="1"/>
            <p:nvPr/>
          </p:nvSpPr>
          <p:spPr>
            <a:xfrm>
              <a:off x="0" y="-38100"/>
              <a:ext cx="179361" cy="74892"/>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3218398" y="4963310"/>
            <a:ext cx="3714750" cy="4158225"/>
            <a:chOff x="0" y="0"/>
            <a:chExt cx="179361" cy="200773"/>
          </a:xfrm>
        </p:grpSpPr>
        <p:sp>
          <p:nvSpPr>
            <p:cNvPr id="16" name="Freeform 16"/>
            <p:cNvSpPr/>
            <p:nvPr/>
          </p:nvSpPr>
          <p:spPr>
            <a:xfrm>
              <a:off x="0" y="0"/>
              <a:ext cx="179361" cy="200773"/>
            </a:xfrm>
            <a:custGeom>
              <a:avLst/>
              <a:gdLst/>
              <a:ahLst/>
              <a:cxnLst/>
              <a:rect l="l" t="t" r="r" b="b"/>
              <a:pathLst>
                <a:path w="179361" h="200773">
                  <a:moveTo>
                    <a:pt x="47934" y="0"/>
                  </a:moveTo>
                  <a:lnTo>
                    <a:pt x="131427" y="0"/>
                  </a:lnTo>
                  <a:cubicBezTo>
                    <a:pt x="157900" y="0"/>
                    <a:pt x="179361" y="21461"/>
                    <a:pt x="179361" y="47934"/>
                  </a:cubicBezTo>
                  <a:lnTo>
                    <a:pt x="179361" y="152839"/>
                  </a:lnTo>
                  <a:cubicBezTo>
                    <a:pt x="179361" y="165552"/>
                    <a:pt x="174311" y="177744"/>
                    <a:pt x="165321" y="186734"/>
                  </a:cubicBezTo>
                  <a:cubicBezTo>
                    <a:pt x="156332" y="195723"/>
                    <a:pt x="144140" y="200773"/>
                    <a:pt x="131427" y="200773"/>
                  </a:cubicBezTo>
                  <a:lnTo>
                    <a:pt x="47934" y="200773"/>
                  </a:lnTo>
                  <a:cubicBezTo>
                    <a:pt x="35221" y="200773"/>
                    <a:pt x="23029" y="195723"/>
                    <a:pt x="14040" y="186734"/>
                  </a:cubicBezTo>
                  <a:cubicBezTo>
                    <a:pt x="5050" y="177744"/>
                    <a:pt x="0" y="165552"/>
                    <a:pt x="0" y="152839"/>
                  </a:cubicBezTo>
                  <a:lnTo>
                    <a:pt x="0" y="47934"/>
                  </a:lnTo>
                  <a:cubicBezTo>
                    <a:pt x="0" y="35221"/>
                    <a:pt x="5050" y="23029"/>
                    <a:pt x="14040" y="14040"/>
                  </a:cubicBezTo>
                  <a:cubicBezTo>
                    <a:pt x="23029" y="5050"/>
                    <a:pt x="35221" y="0"/>
                    <a:pt x="47934" y="0"/>
                  </a:cubicBezTo>
                  <a:close/>
                </a:path>
              </a:pathLst>
            </a:custGeom>
            <a:solidFill>
              <a:srgbClr val="E4FFEE"/>
            </a:solidFill>
            <a:ln w="57150" cap="rnd">
              <a:solidFill>
                <a:srgbClr val="56604F"/>
              </a:solidFill>
              <a:prstDash val="solid"/>
              <a:round/>
            </a:ln>
          </p:spPr>
          <p:txBody>
            <a:bodyPr/>
            <a:lstStyle/>
            <a:p>
              <a:endParaRPr lang="en-US"/>
            </a:p>
          </p:txBody>
        </p:sp>
        <p:sp>
          <p:nvSpPr>
            <p:cNvPr id="17" name="TextBox 17"/>
            <p:cNvSpPr txBox="1"/>
            <p:nvPr/>
          </p:nvSpPr>
          <p:spPr>
            <a:xfrm>
              <a:off x="0" y="-38100"/>
              <a:ext cx="179361" cy="238873"/>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3218398" y="3706010"/>
            <a:ext cx="3714750" cy="762000"/>
            <a:chOff x="0" y="0"/>
            <a:chExt cx="179361" cy="36792"/>
          </a:xfrm>
        </p:grpSpPr>
        <p:sp>
          <p:nvSpPr>
            <p:cNvPr id="19" name="Freeform 19"/>
            <p:cNvSpPr/>
            <p:nvPr/>
          </p:nvSpPr>
          <p:spPr>
            <a:xfrm>
              <a:off x="0" y="0"/>
              <a:ext cx="179361" cy="36792"/>
            </a:xfrm>
            <a:custGeom>
              <a:avLst/>
              <a:gdLst/>
              <a:ahLst/>
              <a:cxnLst/>
              <a:rect l="l" t="t" r="r" b="b"/>
              <a:pathLst>
                <a:path w="179361" h="36792">
                  <a:moveTo>
                    <a:pt x="18396" y="0"/>
                  </a:moveTo>
                  <a:lnTo>
                    <a:pt x="160965" y="0"/>
                  </a:lnTo>
                  <a:cubicBezTo>
                    <a:pt x="171125" y="0"/>
                    <a:pt x="179361" y="8236"/>
                    <a:pt x="179361" y="18396"/>
                  </a:cubicBezTo>
                  <a:lnTo>
                    <a:pt x="179361" y="18396"/>
                  </a:lnTo>
                  <a:cubicBezTo>
                    <a:pt x="179361" y="28556"/>
                    <a:pt x="171125" y="36792"/>
                    <a:pt x="160965" y="36792"/>
                  </a:cubicBezTo>
                  <a:lnTo>
                    <a:pt x="18396" y="36792"/>
                  </a:lnTo>
                  <a:cubicBezTo>
                    <a:pt x="8236" y="36792"/>
                    <a:pt x="0" y="28556"/>
                    <a:pt x="0" y="18396"/>
                  </a:cubicBezTo>
                  <a:lnTo>
                    <a:pt x="0" y="18396"/>
                  </a:lnTo>
                  <a:cubicBezTo>
                    <a:pt x="0" y="8236"/>
                    <a:pt x="8236" y="0"/>
                    <a:pt x="18396" y="0"/>
                  </a:cubicBezTo>
                  <a:close/>
                </a:path>
              </a:pathLst>
            </a:custGeom>
            <a:solidFill>
              <a:srgbClr val="9CF1BB"/>
            </a:solidFill>
            <a:ln w="57150" cap="rnd">
              <a:solidFill>
                <a:srgbClr val="56604F"/>
              </a:solidFill>
              <a:prstDash val="solid"/>
              <a:round/>
            </a:ln>
          </p:spPr>
          <p:txBody>
            <a:bodyPr/>
            <a:lstStyle/>
            <a:p>
              <a:endParaRPr lang="en-US"/>
            </a:p>
          </p:txBody>
        </p:sp>
        <p:sp>
          <p:nvSpPr>
            <p:cNvPr id="20" name="TextBox 20"/>
            <p:cNvSpPr txBox="1"/>
            <p:nvPr/>
          </p:nvSpPr>
          <p:spPr>
            <a:xfrm>
              <a:off x="0" y="-38100"/>
              <a:ext cx="179361" cy="74892"/>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9263883" y="4963310"/>
            <a:ext cx="3714750" cy="4158225"/>
            <a:chOff x="0" y="0"/>
            <a:chExt cx="179361" cy="200773"/>
          </a:xfrm>
        </p:grpSpPr>
        <p:sp>
          <p:nvSpPr>
            <p:cNvPr id="22" name="Freeform 22"/>
            <p:cNvSpPr/>
            <p:nvPr/>
          </p:nvSpPr>
          <p:spPr>
            <a:xfrm>
              <a:off x="0" y="0"/>
              <a:ext cx="179361" cy="200773"/>
            </a:xfrm>
            <a:custGeom>
              <a:avLst/>
              <a:gdLst/>
              <a:ahLst/>
              <a:cxnLst/>
              <a:rect l="l" t="t" r="r" b="b"/>
              <a:pathLst>
                <a:path w="179361" h="200773">
                  <a:moveTo>
                    <a:pt x="47934" y="0"/>
                  </a:moveTo>
                  <a:lnTo>
                    <a:pt x="131427" y="0"/>
                  </a:lnTo>
                  <a:cubicBezTo>
                    <a:pt x="157900" y="0"/>
                    <a:pt x="179361" y="21461"/>
                    <a:pt x="179361" y="47934"/>
                  </a:cubicBezTo>
                  <a:lnTo>
                    <a:pt x="179361" y="152839"/>
                  </a:lnTo>
                  <a:cubicBezTo>
                    <a:pt x="179361" y="165552"/>
                    <a:pt x="174311" y="177744"/>
                    <a:pt x="165321" y="186734"/>
                  </a:cubicBezTo>
                  <a:cubicBezTo>
                    <a:pt x="156332" y="195723"/>
                    <a:pt x="144140" y="200773"/>
                    <a:pt x="131427" y="200773"/>
                  </a:cubicBezTo>
                  <a:lnTo>
                    <a:pt x="47934" y="200773"/>
                  </a:lnTo>
                  <a:cubicBezTo>
                    <a:pt x="35221" y="200773"/>
                    <a:pt x="23029" y="195723"/>
                    <a:pt x="14040" y="186734"/>
                  </a:cubicBezTo>
                  <a:cubicBezTo>
                    <a:pt x="5050" y="177744"/>
                    <a:pt x="0" y="165552"/>
                    <a:pt x="0" y="152839"/>
                  </a:cubicBezTo>
                  <a:lnTo>
                    <a:pt x="0" y="47934"/>
                  </a:lnTo>
                  <a:cubicBezTo>
                    <a:pt x="0" y="35221"/>
                    <a:pt x="5050" y="23029"/>
                    <a:pt x="14040" y="14040"/>
                  </a:cubicBezTo>
                  <a:cubicBezTo>
                    <a:pt x="23029" y="5050"/>
                    <a:pt x="35221" y="0"/>
                    <a:pt x="47934" y="0"/>
                  </a:cubicBezTo>
                  <a:close/>
                </a:path>
              </a:pathLst>
            </a:custGeom>
            <a:solidFill>
              <a:srgbClr val="E4FFEE"/>
            </a:solidFill>
            <a:ln w="57150" cap="rnd">
              <a:solidFill>
                <a:srgbClr val="56604F"/>
              </a:solidFill>
              <a:prstDash val="solid"/>
              <a:round/>
            </a:ln>
          </p:spPr>
          <p:txBody>
            <a:bodyPr/>
            <a:lstStyle/>
            <a:p>
              <a:endParaRPr lang="en-US"/>
            </a:p>
          </p:txBody>
        </p:sp>
        <p:sp>
          <p:nvSpPr>
            <p:cNvPr id="23" name="TextBox 23"/>
            <p:cNvSpPr txBox="1"/>
            <p:nvPr/>
          </p:nvSpPr>
          <p:spPr>
            <a:xfrm>
              <a:off x="0" y="-38100"/>
              <a:ext cx="179361" cy="238873"/>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9263883" y="3706010"/>
            <a:ext cx="3714750" cy="762000"/>
            <a:chOff x="0" y="0"/>
            <a:chExt cx="179361" cy="36792"/>
          </a:xfrm>
        </p:grpSpPr>
        <p:sp>
          <p:nvSpPr>
            <p:cNvPr id="25" name="Freeform 25"/>
            <p:cNvSpPr/>
            <p:nvPr/>
          </p:nvSpPr>
          <p:spPr>
            <a:xfrm>
              <a:off x="0" y="0"/>
              <a:ext cx="179361" cy="36792"/>
            </a:xfrm>
            <a:custGeom>
              <a:avLst/>
              <a:gdLst/>
              <a:ahLst/>
              <a:cxnLst/>
              <a:rect l="l" t="t" r="r" b="b"/>
              <a:pathLst>
                <a:path w="179361" h="36792">
                  <a:moveTo>
                    <a:pt x="18396" y="0"/>
                  </a:moveTo>
                  <a:lnTo>
                    <a:pt x="160965" y="0"/>
                  </a:lnTo>
                  <a:cubicBezTo>
                    <a:pt x="171125" y="0"/>
                    <a:pt x="179361" y="8236"/>
                    <a:pt x="179361" y="18396"/>
                  </a:cubicBezTo>
                  <a:lnTo>
                    <a:pt x="179361" y="18396"/>
                  </a:lnTo>
                  <a:cubicBezTo>
                    <a:pt x="179361" y="28556"/>
                    <a:pt x="171125" y="36792"/>
                    <a:pt x="160965" y="36792"/>
                  </a:cubicBezTo>
                  <a:lnTo>
                    <a:pt x="18396" y="36792"/>
                  </a:lnTo>
                  <a:cubicBezTo>
                    <a:pt x="8236" y="36792"/>
                    <a:pt x="0" y="28556"/>
                    <a:pt x="0" y="18396"/>
                  </a:cubicBezTo>
                  <a:lnTo>
                    <a:pt x="0" y="18396"/>
                  </a:lnTo>
                  <a:cubicBezTo>
                    <a:pt x="0" y="8236"/>
                    <a:pt x="8236" y="0"/>
                    <a:pt x="18396" y="0"/>
                  </a:cubicBezTo>
                  <a:close/>
                </a:path>
              </a:pathLst>
            </a:custGeom>
            <a:solidFill>
              <a:srgbClr val="9CF1BB"/>
            </a:solidFill>
            <a:ln w="57150" cap="rnd">
              <a:solidFill>
                <a:srgbClr val="56604F"/>
              </a:solidFill>
              <a:prstDash val="solid"/>
              <a:round/>
            </a:ln>
          </p:spPr>
          <p:txBody>
            <a:bodyPr/>
            <a:lstStyle/>
            <a:p>
              <a:endParaRPr lang="en-US"/>
            </a:p>
          </p:txBody>
        </p:sp>
        <p:sp>
          <p:nvSpPr>
            <p:cNvPr id="26" name="TextBox 26"/>
            <p:cNvSpPr txBox="1"/>
            <p:nvPr/>
          </p:nvSpPr>
          <p:spPr>
            <a:xfrm>
              <a:off x="0" y="-38100"/>
              <a:ext cx="179361" cy="74892"/>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5309367" y="4963310"/>
            <a:ext cx="3714750" cy="4158225"/>
            <a:chOff x="0" y="0"/>
            <a:chExt cx="179361" cy="200773"/>
          </a:xfrm>
        </p:grpSpPr>
        <p:sp>
          <p:nvSpPr>
            <p:cNvPr id="28" name="Freeform 28"/>
            <p:cNvSpPr/>
            <p:nvPr/>
          </p:nvSpPr>
          <p:spPr>
            <a:xfrm>
              <a:off x="0" y="0"/>
              <a:ext cx="179361" cy="200773"/>
            </a:xfrm>
            <a:custGeom>
              <a:avLst/>
              <a:gdLst/>
              <a:ahLst/>
              <a:cxnLst/>
              <a:rect l="l" t="t" r="r" b="b"/>
              <a:pathLst>
                <a:path w="179361" h="200773">
                  <a:moveTo>
                    <a:pt x="47934" y="0"/>
                  </a:moveTo>
                  <a:lnTo>
                    <a:pt x="131427" y="0"/>
                  </a:lnTo>
                  <a:cubicBezTo>
                    <a:pt x="157900" y="0"/>
                    <a:pt x="179361" y="21461"/>
                    <a:pt x="179361" y="47934"/>
                  </a:cubicBezTo>
                  <a:lnTo>
                    <a:pt x="179361" y="152839"/>
                  </a:lnTo>
                  <a:cubicBezTo>
                    <a:pt x="179361" y="165552"/>
                    <a:pt x="174311" y="177744"/>
                    <a:pt x="165321" y="186734"/>
                  </a:cubicBezTo>
                  <a:cubicBezTo>
                    <a:pt x="156332" y="195723"/>
                    <a:pt x="144140" y="200773"/>
                    <a:pt x="131427" y="200773"/>
                  </a:cubicBezTo>
                  <a:lnTo>
                    <a:pt x="47934" y="200773"/>
                  </a:lnTo>
                  <a:cubicBezTo>
                    <a:pt x="35221" y="200773"/>
                    <a:pt x="23029" y="195723"/>
                    <a:pt x="14040" y="186734"/>
                  </a:cubicBezTo>
                  <a:cubicBezTo>
                    <a:pt x="5050" y="177744"/>
                    <a:pt x="0" y="165552"/>
                    <a:pt x="0" y="152839"/>
                  </a:cubicBezTo>
                  <a:lnTo>
                    <a:pt x="0" y="47934"/>
                  </a:lnTo>
                  <a:cubicBezTo>
                    <a:pt x="0" y="35221"/>
                    <a:pt x="5050" y="23029"/>
                    <a:pt x="14040" y="14040"/>
                  </a:cubicBezTo>
                  <a:cubicBezTo>
                    <a:pt x="23029" y="5050"/>
                    <a:pt x="35221" y="0"/>
                    <a:pt x="47934" y="0"/>
                  </a:cubicBezTo>
                  <a:close/>
                </a:path>
              </a:pathLst>
            </a:custGeom>
            <a:solidFill>
              <a:srgbClr val="E4FFEE"/>
            </a:solidFill>
            <a:ln w="57150" cap="rnd">
              <a:solidFill>
                <a:srgbClr val="56604F"/>
              </a:solidFill>
              <a:prstDash val="solid"/>
              <a:round/>
            </a:ln>
          </p:spPr>
          <p:txBody>
            <a:bodyPr/>
            <a:lstStyle/>
            <a:p>
              <a:endParaRPr lang="en-US"/>
            </a:p>
          </p:txBody>
        </p:sp>
        <p:sp>
          <p:nvSpPr>
            <p:cNvPr id="29" name="TextBox 29"/>
            <p:cNvSpPr txBox="1"/>
            <p:nvPr/>
          </p:nvSpPr>
          <p:spPr>
            <a:xfrm>
              <a:off x="0" y="-38100"/>
              <a:ext cx="179361" cy="238873"/>
            </a:xfrm>
            <a:prstGeom prst="rect">
              <a:avLst/>
            </a:prstGeom>
          </p:spPr>
          <p:txBody>
            <a:bodyPr lIns="50800" tIns="50800" rIns="50800" bIns="50800" rtlCol="0" anchor="ctr"/>
            <a:lstStyle/>
            <a:p>
              <a:pPr algn="ctr">
                <a:lnSpc>
                  <a:spcPts val="2659"/>
                </a:lnSpc>
                <a:spcBef>
                  <a:spcPct val="0"/>
                </a:spcBef>
              </a:pPr>
              <a:endParaRPr/>
            </a:p>
          </p:txBody>
        </p:sp>
      </p:grpSp>
      <p:grpSp>
        <p:nvGrpSpPr>
          <p:cNvPr id="30" name="Group 30"/>
          <p:cNvGrpSpPr/>
          <p:nvPr/>
        </p:nvGrpSpPr>
        <p:grpSpPr>
          <a:xfrm>
            <a:off x="5309367" y="3706010"/>
            <a:ext cx="3714750" cy="762000"/>
            <a:chOff x="0" y="0"/>
            <a:chExt cx="179361" cy="36792"/>
          </a:xfrm>
        </p:grpSpPr>
        <p:sp>
          <p:nvSpPr>
            <p:cNvPr id="31" name="Freeform 31"/>
            <p:cNvSpPr/>
            <p:nvPr/>
          </p:nvSpPr>
          <p:spPr>
            <a:xfrm>
              <a:off x="0" y="0"/>
              <a:ext cx="179361" cy="36792"/>
            </a:xfrm>
            <a:custGeom>
              <a:avLst/>
              <a:gdLst/>
              <a:ahLst/>
              <a:cxnLst/>
              <a:rect l="l" t="t" r="r" b="b"/>
              <a:pathLst>
                <a:path w="179361" h="36792">
                  <a:moveTo>
                    <a:pt x="18396" y="0"/>
                  </a:moveTo>
                  <a:lnTo>
                    <a:pt x="160965" y="0"/>
                  </a:lnTo>
                  <a:cubicBezTo>
                    <a:pt x="171125" y="0"/>
                    <a:pt x="179361" y="8236"/>
                    <a:pt x="179361" y="18396"/>
                  </a:cubicBezTo>
                  <a:lnTo>
                    <a:pt x="179361" y="18396"/>
                  </a:lnTo>
                  <a:cubicBezTo>
                    <a:pt x="179361" y="28556"/>
                    <a:pt x="171125" y="36792"/>
                    <a:pt x="160965" y="36792"/>
                  </a:cubicBezTo>
                  <a:lnTo>
                    <a:pt x="18396" y="36792"/>
                  </a:lnTo>
                  <a:cubicBezTo>
                    <a:pt x="8236" y="36792"/>
                    <a:pt x="0" y="28556"/>
                    <a:pt x="0" y="18396"/>
                  </a:cubicBezTo>
                  <a:lnTo>
                    <a:pt x="0" y="18396"/>
                  </a:lnTo>
                  <a:cubicBezTo>
                    <a:pt x="0" y="8236"/>
                    <a:pt x="8236" y="0"/>
                    <a:pt x="18396" y="0"/>
                  </a:cubicBezTo>
                  <a:close/>
                </a:path>
              </a:pathLst>
            </a:custGeom>
            <a:solidFill>
              <a:srgbClr val="9CF1BB"/>
            </a:solidFill>
            <a:ln w="57150" cap="rnd">
              <a:solidFill>
                <a:srgbClr val="56604F"/>
              </a:solidFill>
              <a:prstDash val="solid"/>
              <a:round/>
            </a:ln>
          </p:spPr>
          <p:txBody>
            <a:bodyPr/>
            <a:lstStyle/>
            <a:p>
              <a:endParaRPr lang="en-US"/>
            </a:p>
          </p:txBody>
        </p:sp>
        <p:sp>
          <p:nvSpPr>
            <p:cNvPr id="32" name="TextBox 32"/>
            <p:cNvSpPr txBox="1"/>
            <p:nvPr/>
          </p:nvSpPr>
          <p:spPr>
            <a:xfrm>
              <a:off x="0" y="-38100"/>
              <a:ext cx="179361" cy="74892"/>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33"/>
          <p:cNvSpPr txBox="1"/>
          <p:nvPr/>
        </p:nvSpPr>
        <p:spPr>
          <a:xfrm>
            <a:off x="3942239" y="2010970"/>
            <a:ext cx="10384472" cy="1200150"/>
          </a:xfrm>
          <a:prstGeom prst="rect">
            <a:avLst/>
          </a:prstGeom>
        </p:spPr>
        <p:txBody>
          <a:bodyPr lIns="0" tIns="0" rIns="0" bIns="0" rtlCol="0" anchor="t">
            <a:spAutoFit/>
          </a:bodyPr>
          <a:lstStyle/>
          <a:p>
            <a:pPr marL="0" lvl="0" indent="0" algn="ctr">
              <a:lnSpc>
                <a:spcPts val="9000"/>
              </a:lnSpc>
              <a:spcBef>
                <a:spcPct val="0"/>
              </a:spcBef>
            </a:pPr>
            <a:r>
              <a:rPr lang="en-US" sz="9000">
                <a:solidFill>
                  <a:srgbClr val="56604F"/>
                </a:solidFill>
                <a:latin typeface="Garet Bold"/>
              </a:rPr>
              <a:t>Project Charter</a:t>
            </a:r>
          </a:p>
        </p:txBody>
      </p:sp>
      <p:sp>
        <p:nvSpPr>
          <p:cNvPr id="34" name="TextBox 34"/>
          <p:cNvSpPr txBox="1"/>
          <p:nvPr/>
        </p:nvSpPr>
        <p:spPr>
          <a:xfrm>
            <a:off x="1354852" y="3972377"/>
            <a:ext cx="3714750" cy="260351"/>
          </a:xfrm>
          <a:prstGeom prst="rect">
            <a:avLst/>
          </a:prstGeom>
        </p:spPr>
        <p:txBody>
          <a:bodyPr lIns="0" tIns="0" rIns="0" bIns="0" rtlCol="0" anchor="t">
            <a:spAutoFit/>
          </a:bodyPr>
          <a:lstStyle/>
          <a:p>
            <a:pPr marL="0" lvl="1" indent="0" algn="ctr">
              <a:lnSpc>
                <a:spcPts val="2000"/>
              </a:lnSpc>
            </a:pPr>
            <a:r>
              <a:rPr lang="en-US" sz="2000" dirty="0">
                <a:solidFill>
                  <a:srgbClr val="56604F"/>
                </a:solidFill>
                <a:latin typeface="Garet Ultra-Bold"/>
              </a:rPr>
              <a:t>Scope</a:t>
            </a:r>
          </a:p>
        </p:txBody>
      </p:sp>
      <p:sp>
        <p:nvSpPr>
          <p:cNvPr id="35" name="TextBox 35"/>
          <p:cNvSpPr txBox="1"/>
          <p:nvPr/>
        </p:nvSpPr>
        <p:spPr>
          <a:xfrm>
            <a:off x="5628901" y="3975884"/>
            <a:ext cx="3075683" cy="260351"/>
          </a:xfrm>
          <a:prstGeom prst="rect">
            <a:avLst/>
          </a:prstGeom>
        </p:spPr>
        <p:txBody>
          <a:bodyPr lIns="0" tIns="0" rIns="0" bIns="0" rtlCol="0" anchor="t">
            <a:spAutoFit/>
          </a:bodyPr>
          <a:lstStyle/>
          <a:p>
            <a:pPr marL="0" lvl="1" indent="0" algn="ctr">
              <a:lnSpc>
                <a:spcPts val="2000"/>
              </a:lnSpc>
            </a:pPr>
            <a:r>
              <a:rPr lang="en-US" sz="2000" dirty="0">
                <a:solidFill>
                  <a:srgbClr val="56604F"/>
                </a:solidFill>
                <a:latin typeface="Garet Ultra-Bold"/>
              </a:rPr>
              <a:t>Objectives</a:t>
            </a:r>
          </a:p>
        </p:txBody>
      </p:sp>
      <p:sp>
        <p:nvSpPr>
          <p:cNvPr id="36" name="TextBox 36"/>
          <p:cNvSpPr txBox="1"/>
          <p:nvPr/>
        </p:nvSpPr>
        <p:spPr>
          <a:xfrm>
            <a:off x="9422596" y="3975884"/>
            <a:ext cx="3394042" cy="260351"/>
          </a:xfrm>
          <a:prstGeom prst="rect">
            <a:avLst/>
          </a:prstGeom>
        </p:spPr>
        <p:txBody>
          <a:bodyPr lIns="0" tIns="0" rIns="0" bIns="0" rtlCol="0" anchor="t">
            <a:spAutoFit/>
          </a:bodyPr>
          <a:lstStyle/>
          <a:p>
            <a:pPr marL="0" lvl="1" indent="0" algn="ctr">
              <a:lnSpc>
                <a:spcPts val="2000"/>
              </a:lnSpc>
            </a:pPr>
            <a:r>
              <a:rPr lang="en-US" sz="2000" dirty="0">
                <a:solidFill>
                  <a:srgbClr val="56604F"/>
                </a:solidFill>
                <a:latin typeface="Garet Ultra-Bold"/>
              </a:rPr>
              <a:t>Assumptions</a:t>
            </a:r>
          </a:p>
        </p:txBody>
      </p:sp>
      <p:sp>
        <p:nvSpPr>
          <p:cNvPr id="37" name="TextBox 37"/>
          <p:cNvSpPr txBox="1"/>
          <p:nvPr/>
        </p:nvSpPr>
        <p:spPr>
          <a:xfrm>
            <a:off x="13563542" y="3975884"/>
            <a:ext cx="3021182" cy="260351"/>
          </a:xfrm>
          <a:prstGeom prst="rect">
            <a:avLst/>
          </a:prstGeom>
        </p:spPr>
        <p:txBody>
          <a:bodyPr lIns="0" tIns="0" rIns="0" bIns="0" rtlCol="0" anchor="t">
            <a:spAutoFit/>
          </a:bodyPr>
          <a:lstStyle/>
          <a:p>
            <a:pPr marL="0" lvl="1" indent="0" algn="ctr">
              <a:lnSpc>
                <a:spcPts val="2000"/>
              </a:lnSpc>
            </a:pPr>
            <a:r>
              <a:rPr lang="en-US" sz="2000" dirty="0">
                <a:solidFill>
                  <a:srgbClr val="56604F"/>
                </a:solidFill>
                <a:latin typeface="Garet Ultra-Bold"/>
              </a:rPr>
              <a:t>Constraints</a:t>
            </a:r>
          </a:p>
        </p:txBody>
      </p:sp>
      <p:sp>
        <p:nvSpPr>
          <p:cNvPr id="38" name="TextBox 38"/>
          <p:cNvSpPr txBox="1"/>
          <p:nvPr/>
        </p:nvSpPr>
        <p:spPr>
          <a:xfrm>
            <a:off x="1637150" y="5091385"/>
            <a:ext cx="3081668" cy="3863974"/>
          </a:xfrm>
          <a:prstGeom prst="rect">
            <a:avLst/>
          </a:prstGeom>
        </p:spPr>
        <p:txBody>
          <a:bodyPr lIns="0" tIns="0" rIns="0" bIns="0" rtlCol="0" anchor="t">
            <a:spAutoFit/>
          </a:bodyPr>
          <a:lstStyle/>
          <a:p>
            <a:pPr marL="0" lvl="1" indent="0" algn="ctr">
              <a:lnSpc>
                <a:spcPts val="2800"/>
              </a:lnSpc>
            </a:pPr>
            <a:r>
              <a:rPr lang="en-US" sz="2000" dirty="0">
                <a:solidFill>
                  <a:srgbClr val="000000"/>
                </a:solidFill>
                <a:latin typeface="Garet"/>
              </a:rPr>
              <a:t>UDST's three-day workshops focus on environmental challenges through lectures, teamwork, and a competition finale. Excludes non-environmental topics, external audiences, outside venues, and political advocacy.</a:t>
            </a:r>
          </a:p>
        </p:txBody>
      </p:sp>
      <p:sp>
        <p:nvSpPr>
          <p:cNvPr id="39" name="TextBox 39"/>
          <p:cNvSpPr txBox="1"/>
          <p:nvPr/>
        </p:nvSpPr>
        <p:spPr>
          <a:xfrm>
            <a:off x="5628901" y="5567362"/>
            <a:ext cx="3075683" cy="2454274"/>
          </a:xfrm>
          <a:prstGeom prst="rect">
            <a:avLst/>
          </a:prstGeom>
        </p:spPr>
        <p:txBody>
          <a:bodyPr lIns="0" tIns="0" rIns="0" bIns="0" rtlCol="0" anchor="t">
            <a:spAutoFit/>
          </a:bodyPr>
          <a:lstStyle/>
          <a:p>
            <a:pPr marL="0" lvl="1" indent="0" algn="ctr">
              <a:lnSpc>
                <a:spcPts val="2800"/>
              </a:lnSpc>
            </a:pPr>
            <a:r>
              <a:rPr lang="en-US" sz="2000" dirty="0">
                <a:solidFill>
                  <a:srgbClr val="000000"/>
                </a:solidFill>
                <a:latin typeface="Garet"/>
              </a:rPr>
              <a:t>Aim to register 150 students, feature 3 expert speakers, and generate three actionable environmental solutions.</a:t>
            </a:r>
          </a:p>
        </p:txBody>
      </p:sp>
      <p:sp>
        <p:nvSpPr>
          <p:cNvPr id="40" name="TextBox 40"/>
          <p:cNvSpPr txBox="1"/>
          <p:nvPr/>
        </p:nvSpPr>
        <p:spPr>
          <a:xfrm>
            <a:off x="9612307" y="5567362"/>
            <a:ext cx="3017901" cy="2454274"/>
          </a:xfrm>
          <a:prstGeom prst="rect">
            <a:avLst/>
          </a:prstGeom>
        </p:spPr>
        <p:txBody>
          <a:bodyPr lIns="0" tIns="0" rIns="0" bIns="0" rtlCol="0" anchor="t">
            <a:spAutoFit/>
          </a:bodyPr>
          <a:lstStyle/>
          <a:p>
            <a:pPr marL="0" lvl="1" indent="0" algn="ctr">
              <a:lnSpc>
                <a:spcPts val="2800"/>
              </a:lnSpc>
            </a:pPr>
            <a:r>
              <a:rPr lang="en-US" sz="2000" dirty="0">
                <a:solidFill>
                  <a:srgbClr val="000000"/>
                </a:solidFill>
                <a:latin typeface="Garet"/>
              </a:rPr>
              <a:t>Assumes availability of the </a:t>
            </a:r>
            <a:r>
              <a:rPr lang="en-US" sz="2000" dirty="0" err="1">
                <a:solidFill>
                  <a:srgbClr val="000000"/>
                </a:solidFill>
                <a:latin typeface="Garet"/>
              </a:rPr>
              <a:t>Dukhan</a:t>
            </a:r>
            <a:r>
              <a:rPr lang="en-US" sz="2000" dirty="0">
                <a:solidFill>
                  <a:srgbClr val="000000"/>
                </a:solidFill>
                <a:latin typeface="Garet"/>
              </a:rPr>
              <a:t> Auditorium, active student participation, and adequate support from UDST and sponsors.</a:t>
            </a:r>
          </a:p>
        </p:txBody>
      </p:sp>
      <p:sp>
        <p:nvSpPr>
          <p:cNvPr id="41" name="TextBox 41"/>
          <p:cNvSpPr txBox="1"/>
          <p:nvPr/>
        </p:nvSpPr>
        <p:spPr>
          <a:xfrm>
            <a:off x="13566823" y="5567362"/>
            <a:ext cx="3017901" cy="2454274"/>
          </a:xfrm>
          <a:prstGeom prst="rect">
            <a:avLst/>
          </a:prstGeom>
        </p:spPr>
        <p:txBody>
          <a:bodyPr lIns="0" tIns="0" rIns="0" bIns="0" rtlCol="0" anchor="t">
            <a:spAutoFit/>
          </a:bodyPr>
          <a:lstStyle/>
          <a:p>
            <a:pPr marL="0" lvl="1" indent="0" algn="ctr">
              <a:lnSpc>
                <a:spcPts val="2800"/>
              </a:lnSpc>
            </a:pPr>
            <a:r>
              <a:rPr lang="en-US" sz="2000" dirty="0">
                <a:solidFill>
                  <a:srgbClr val="000000"/>
                </a:solidFill>
                <a:latin typeface="Garet"/>
              </a:rPr>
              <a:t>Limited by a fixed budget of QAR 286,000, staffing restrictions, and the need to complete within the Fall 2024 semester.</a:t>
            </a:r>
          </a:p>
        </p:txBody>
      </p:sp>
      <p:sp>
        <p:nvSpPr>
          <p:cNvPr id="42" name="TextBox 42"/>
          <p:cNvSpPr txBox="1"/>
          <p:nvPr/>
        </p:nvSpPr>
        <p:spPr>
          <a:xfrm>
            <a:off x="182325" y="175711"/>
            <a:ext cx="2723704" cy="324195"/>
          </a:xfrm>
          <a:prstGeom prst="rect">
            <a:avLst/>
          </a:prstGeom>
        </p:spPr>
        <p:txBody>
          <a:bodyPr lIns="0" tIns="0" rIns="0" bIns="0" rtlCol="0" anchor="t">
            <a:spAutoFit/>
          </a:bodyPr>
          <a:lstStyle/>
          <a:p>
            <a:pPr algn="ctr">
              <a:lnSpc>
                <a:spcPts val="2769"/>
              </a:lnSpc>
              <a:spcBef>
                <a:spcPct val="0"/>
              </a:spcBef>
            </a:pPr>
            <a:r>
              <a:rPr lang="en-US" sz="1809">
                <a:solidFill>
                  <a:srgbClr val="000000"/>
                </a:solidFill>
                <a:latin typeface="Garet"/>
              </a:rPr>
              <a:t>Ahmed Hanif 60301085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500"/>
                                        <p:tgtEl>
                                          <p:spTgt spid="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xEl>
                                              <p:pRg st="0" end="0"/>
                                            </p:txEl>
                                          </p:spTgt>
                                        </p:tgtEl>
                                        <p:attrNameLst>
                                          <p:attrName>style.visibility</p:attrName>
                                        </p:attrNameLst>
                                      </p:cBhvr>
                                      <p:to>
                                        <p:strVal val="visible"/>
                                      </p:to>
                                    </p:set>
                                    <p:animEffect transition="in" filter="fade">
                                      <p:cBhvr>
                                        <p:cTn id="12" dur="500"/>
                                        <p:tgtEl>
                                          <p:spTgt spid="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xEl>
                                              <p:pRg st="0" end="0"/>
                                            </p:txEl>
                                          </p:spTgt>
                                        </p:tgtEl>
                                        <p:attrNameLst>
                                          <p:attrName>style.visibility</p:attrName>
                                        </p:attrNameLst>
                                      </p:cBhvr>
                                      <p:to>
                                        <p:strVal val="visible"/>
                                      </p:to>
                                    </p:set>
                                    <p:animEffect transition="in" filter="fade">
                                      <p:cBhvr>
                                        <p:cTn id="17" dur="500"/>
                                        <p:tgtEl>
                                          <p:spTgt spid="4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xEl>
                                              <p:pRg st="0" end="0"/>
                                            </p:txEl>
                                          </p:spTgt>
                                        </p:tgtEl>
                                        <p:attrNameLst>
                                          <p:attrName>style.visibility</p:attrName>
                                        </p:attrNameLst>
                                      </p:cBhvr>
                                      <p:to>
                                        <p:strVal val="visible"/>
                                      </p:to>
                                    </p:set>
                                    <p:animEffect transition="in" filter="fade">
                                      <p:cBhvr>
                                        <p:cTn id="22"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426189"/>
            <a:ext cx="4304902" cy="3074670"/>
          </a:xfrm>
          <a:prstGeom prst="rect">
            <a:avLst/>
          </a:prstGeom>
        </p:spPr>
        <p:txBody>
          <a:bodyPr lIns="0" tIns="0" rIns="0" bIns="0" rtlCol="0" anchor="t">
            <a:spAutoFit/>
          </a:bodyPr>
          <a:lstStyle/>
          <a:p>
            <a:pPr algn="l">
              <a:lnSpc>
                <a:spcPts val="2700"/>
              </a:lnSpc>
            </a:pPr>
            <a:r>
              <a:rPr lang="en-US" sz="1800" spc="26" dirty="0" err="1">
                <a:solidFill>
                  <a:srgbClr val="191919"/>
                </a:solidFill>
                <a:latin typeface="Garet Bold"/>
              </a:rPr>
              <a:t>Organising</a:t>
            </a:r>
            <a:r>
              <a:rPr lang="en-US" sz="1800" spc="26" dirty="0">
                <a:solidFill>
                  <a:srgbClr val="191919"/>
                </a:solidFill>
                <a:latin typeface="Garet Bold"/>
              </a:rPr>
              <a:t> Venue</a:t>
            </a:r>
          </a:p>
          <a:p>
            <a:pPr marL="777240" lvl="2" indent="-259080" algn="l">
              <a:lnSpc>
                <a:spcPts val="2700"/>
              </a:lnSpc>
              <a:buFont typeface="Arial"/>
              <a:buChar char="⚬"/>
            </a:pPr>
            <a:r>
              <a:rPr lang="en-US" sz="1800" spc="26" dirty="0">
                <a:solidFill>
                  <a:srgbClr val="191919"/>
                </a:solidFill>
                <a:latin typeface="Garet Light"/>
              </a:rPr>
              <a:t>Booking and Setting venue</a:t>
            </a:r>
          </a:p>
          <a:p>
            <a:pPr algn="l">
              <a:lnSpc>
                <a:spcPts val="2700"/>
              </a:lnSpc>
            </a:pPr>
            <a:r>
              <a:rPr lang="en-US" sz="1800" spc="26" dirty="0">
                <a:solidFill>
                  <a:srgbClr val="191919"/>
                </a:solidFill>
                <a:latin typeface="Garet Bold"/>
              </a:rPr>
              <a:t>Coordinating Speakers</a:t>
            </a:r>
          </a:p>
          <a:p>
            <a:pPr marL="777240" lvl="2" indent="-259080" algn="l">
              <a:lnSpc>
                <a:spcPts val="2700"/>
              </a:lnSpc>
              <a:buFont typeface="Arial"/>
              <a:buChar char="⚬"/>
            </a:pPr>
            <a:r>
              <a:rPr lang="en-US" sz="1800" spc="26" dirty="0">
                <a:solidFill>
                  <a:srgbClr val="191919"/>
                </a:solidFill>
                <a:latin typeface="Garet Light"/>
              </a:rPr>
              <a:t>Identifying and Confirming speakers</a:t>
            </a:r>
          </a:p>
          <a:p>
            <a:pPr algn="l">
              <a:lnSpc>
                <a:spcPts val="2700"/>
              </a:lnSpc>
            </a:pPr>
            <a:r>
              <a:rPr lang="en-US" sz="1800" spc="26" dirty="0">
                <a:solidFill>
                  <a:srgbClr val="191919"/>
                </a:solidFill>
                <a:latin typeface="Garet Bold"/>
              </a:rPr>
              <a:t>Managing Participants</a:t>
            </a:r>
          </a:p>
          <a:p>
            <a:pPr marL="777240" lvl="2" indent="-259080" algn="l">
              <a:lnSpc>
                <a:spcPts val="2700"/>
              </a:lnSpc>
              <a:buFont typeface="Arial"/>
              <a:buChar char="⚬"/>
            </a:pPr>
            <a:r>
              <a:rPr lang="en-US" sz="1800" spc="26" dirty="0">
                <a:solidFill>
                  <a:srgbClr val="191919"/>
                </a:solidFill>
                <a:latin typeface="Garet Light"/>
              </a:rPr>
              <a:t>Finalizing and </a:t>
            </a:r>
            <a:r>
              <a:rPr lang="en-US" sz="1800" spc="26" dirty="0" err="1">
                <a:solidFill>
                  <a:srgbClr val="191919"/>
                </a:solidFill>
                <a:latin typeface="Garet Light"/>
              </a:rPr>
              <a:t>Registrating</a:t>
            </a:r>
            <a:r>
              <a:rPr lang="en-US" sz="1800" spc="26" dirty="0">
                <a:solidFill>
                  <a:srgbClr val="191919"/>
                </a:solidFill>
                <a:latin typeface="Garet Light"/>
              </a:rPr>
              <a:t> </a:t>
            </a:r>
          </a:p>
          <a:p>
            <a:pPr algn="l">
              <a:lnSpc>
                <a:spcPts val="2700"/>
              </a:lnSpc>
            </a:pPr>
            <a:r>
              <a:rPr lang="en-US" sz="1800" spc="26" dirty="0" err="1">
                <a:solidFill>
                  <a:srgbClr val="191919"/>
                </a:solidFill>
                <a:latin typeface="Garet Bold"/>
              </a:rPr>
              <a:t>Finalising</a:t>
            </a:r>
            <a:r>
              <a:rPr lang="en-US" sz="1800" spc="26" dirty="0">
                <a:solidFill>
                  <a:srgbClr val="191919"/>
                </a:solidFill>
                <a:latin typeface="Garet Bold"/>
              </a:rPr>
              <a:t> Sponsorship</a:t>
            </a:r>
          </a:p>
          <a:p>
            <a:pPr marL="777240" lvl="2" indent="-259080" algn="l">
              <a:lnSpc>
                <a:spcPts val="2700"/>
              </a:lnSpc>
              <a:buFont typeface="Arial"/>
              <a:buChar char="⚬"/>
            </a:pPr>
            <a:r>
              <a:rPr lang="en-US" sz="1800" spc="26" dirty="0">
                <a:solidFill>
                  <a:srgbClr val="191919"/>
                </a:solidFill>
                <a:latin typeface="Garet Light"/>
              </a:rPr>
              <a:t>Engaging and Contracting</a:t>
            </a:r>
          </a:p>
        </p:txBody>
      </p:sp>
      <p:sp>
        <p:nvSpPr>
          <p:cNvPr id="3" name="AutoShape 3"/>
          <p:cNvSpPr/>
          <p:nvPr/>
        </p:nvSpPr>
        <p:spPr>
          <a:xfrm flipV="1">
            <a:off x="5239575" y="2390474"/>
            <a:ext cx="0" cy="6168603"/>
          </a:xfrm>
          <a:prstGeom prst="line">
            <a:avLst/>
          </a:prstGeom>
          <a:ln w="57150" cap="flat">
            <a:solidFill>
              <a:srgbClr val="EDF0F2"/>
            </a:solidFill>
            <a:prstDash val="solid"/>
            <a:headEnd type="none" w="sm" len="sm"/>
            <a:tailEnd type="none" w="sm" len="sm"/>
          </a:ln>
        </p:spPr>
        <p:txBody>
          <a:bodyPr/>
          <a:lstStyle/>
          <a:p>
            <a:endParaRPr lang="en-US"/>
          </a:p>
        </p:txBody>
      </p:sp>
      <p:sp>
        <p:nvSpPr>
          <p:cNvPr id="4" name="TextBox 4"/>
          <p:cNvSpPr txBox="1"/>
          <p:nvPr/>
        </p:nvSpPr>
        <p:spPr>
          <a:xfrm>
            <a:off x="5556542" y="4395610"/>
            <a:ext cx="4188607" cy="1703070"/>
          </a:xfrm>
          <a:prstGeom prst="rect">
            <a:avLst/>
          </a:prstGeom>
        </p:spPr>
        <p:txBody>
          <a:bodyPr lIns="0" tIns="0" rIns="0" bIns="0" rtlCol="0" anchor="t">
            <a:spAutoFit/>
          </a:bodyPr>
          <a:lstStyle/>
          <a:p>
            <a:pPr algn="l">
              <a:lnSpc>
                <a:spcPts val="2700"/>
              </a:lnSpc>
            </a:pPr>
            <a:r>
              <a:rPr lang="en-US" sz="1800" spc="26" dirty="0">
                <a:solidFill>
                  <a:srgbClr val="191919"/>
                </a:solidFill>
                <a:latin typeface="Garet Bold"/>
              </a:rPr>
              <a:t>Conducting Promotion</a:t>
            </a:r>
          </a:p>
          <a:p>
            <a:pPr marL="777240" lvl="2" indent="-259080" algn="l">
              <a:lnSpc>
                <a:spcPts val="2700"/>
              </a:lnSpc>
              <a:buFont typeface="Arial"/>
              <a:buChar char="⚬"/>
            </a:pPr>
            <a:r>
              <a:rPr lang="en-US" sz="1800" spc="26" dirty="0">
                <a:solidFill>
                  <a:srgbClr val="191919"/>
                </a:solidFill>
                <a:latin typeface="Garet Light"/>
              </a:rPr>
              <a:t>Designing and Launching </a:t>
            </a:r>
          </a:p>
          <a:p>
            <a:pPr algn="l">
              <a:lnSpc>
                <a:spcPts val="2700"/>
              </a:lnSpc>
            </a:pPr>
            <a:r>
              <a:rPr lang="en-US" sz="1800" spc="26" dirty="0">
                <a:solidFill>
                  <a:srgbClr val="191919"/>
                </a:solidFill>
                <a:latin typeface="Garet Bold"/>
              </a:rPr>
              <a:t>Administrating Public Relations</a:t>
            </a:r>
          </a:p>
          <a:p>
            <a:pPr marL="777240" lvl="2" indent="-259080" algn="l">
              <a:lnSpc>
                <a:spcPts val="2700"/>
              </a:lnSpc>
              <a:buFont typeface="Arial"/>
              <a:buChar char="⚬"/>
            </a:pPr>
            <a:r>
              <a:rPr lang="en-US" sz="1800" spc="26" dirty="0">
                <a:solidFill>
                  <a:srgbClr val="191919"/>
                </a:solidFill>
                <a:latin typeface="Garet Light"/>
              </a:rPr>
              <a:t>Press Release</a:t>
            </a:r>
          </a:p>
          <a:p>
            <a:pPr marL="777240" lvl="2" indent="-259080" algn="l">
              <a:lnSpc>
                <a:spcPts val="2700"/>
              </a:lnSpc>
              <a:buFont typeface="Arial"/>
              <a:buChar char="⚬"/>
            </a:pPr>
            <a:r>
              <a:rPr lang="en-US" sz="1800" spc="26" dirty="0">
                <a:solidFill>
                  <a:srgbClr val="191919"/>
                </a:solidFill>
                <a:latin typeface="Garet Light"/>
              </a:rPr>
              <a:t>Media Coverage</a:t>
            </a:r>
          </a:p>
        </p:txBody>
      </p:sp>
      <p:sp>
        <p:nvSpPr>
          <p:cNvPr id="5" name="TextBox 5"/>
          <p:cNvSpPr txBox="1"/>
          <p:nvPr/>
        </p:nvSpPr>
        <p:spPr>
          <a:xfrm>
            <a:off x="1138200" y="6503956"/>
            <a:ext cx="4418342" cy="3074670"/>
          </a:xfrm>
          <a:prstGeom prst="rect">
            <a:avLst/>
          </a:prstGeom>
        </p:spPr>
        <p:txBody>
          <a:bodyPr lIns="0" tIns="0" rIns="0" bIns="0" rtlCol="0" anchor="t">
            <a:spAutoFit/>
          </a:bodyPr>
          <a:lstStyle/>
          <a:p>
            <a:pPr algn="l">
              <a:lnSpc>
                <a:spcPts val="2700"/>
              </a:lnSpc>
            </a:pPr>
            <a:r>
              <a:rPr lang="en-US" sz="1800" spc="26" dirty="0">
                <a:solidFill>
                  <a:srgbClr val="191919"/>
                </a:solidFill>
                <a:latin typeface="Garet Bold"/>
              </a:rPr>
              <a:t>Managing Sessions</a:t>
            </a:r>
          </a:p>
          <a:p>
            <a:pPr marL="777240" lvl="2" indent="-259080" algn="l">
              <a:lnSpc>
                <a:spcPts val="2700"/>
              </a:lnSpc>
              <a:buFont typeface="Arial"/>
              <a:buChar char="⚬"/>
            </a:pPr>
            <a:r>
              <a:rPr lang="en-US" sz="1800" spc="26" dirty="0">
                <a:solidFill>
                  <a:srgbClr val="191919"/>
                </a:solidFill>
                <a:latin typeface="Garet Light"/>
              </a:rPr>
              <a:t>Conduct Workshops</a:t>
            </a:r>
          </a:p>
          <a:p>
            <a:pPr marL="777240" lvl="2" indent="-259080" algn="l">
              <a:lnSpc>
                <a:spcPts val="2700"/>
              </a:lnSpc>
              <a:buFont typeface="Arial"/>
              <a:buChar char="⚬"/>
            </a:pPr>
            <a:r>
              <a:rPr lang="en-US" sz="1800" spc="26" dirty="0">
                <a:solidFill>
                  <a:srgbClr val="191919"/>
                </a:solidFill>
                <a:latin typeface="Garet Light"/>
              </a:rPr>
              <a:t>Manage Session Logistics</a:t>
            </a:r>
          </a:p>
          <a:p>
            <a:pPr algn="l">
              <a:lnSpc>
                <a:spcPts val="2700"/>
              </a:lnSpc>
            </a:pPr>
            <a:r>
              <a:rPr lang="en-US" sz="1800" spc="26" dirty="0">
                <a:solidFill>
                  <a:srgbClr val="191919"/>
                </a:solidFill>
                <a:latin typeface="Garet Bold"/>
              </a:rPr>
              <a:t>Developing Competition</a:t>
            </a:r>
          </a:p>
          <a:p>
            <a:pPr marL="777240" lvl="2" indent="-259080" algn="l">
              <a:lnSpc>
                <a:spcPts val="2700"/>
              </a:lnSpc>
              <a:buFont typeface="Arial"/>
              <a:buChar char="⚬"/>
            </a:pPr>
            <a:r>
              <a:rPr lang="en-US" sz="1800" spc="26" dirty="0" err="1">
                <a:solidFill>
                  <a:srgbClr val="191919"/>
                </a:solidFill>
                <a:latin typeface="Garet Light"/>
              </a:rPr>
              <a:t>Organising</a:t>
            </a:r>
            <a:r>
              <a:rPr lang="en-US" sz="1800" spc="26" dirty="0">
                <a:solidFill>
                  <a:srgbClr val="191919"/>
                </a:solidFill>
                <a:latin typeface="Garet Light"/>
              </a:rPr>
              <a:t> Pitching competition</a:t>
            </a:r>
          </a:p>
          <a:p>
            <a:pPr marL="777240" lvl="2" indent="-259080" algn="l">
              <a:lnSpc>
                <a:spcPts val="2700"/>
              </a:lnSpc>
              <a:buFont typeface="Arial"/>
              <a:buChar char="⚬"/>
            </a:pPr>
            <a:r>
              <a:rPr lang="en-US" sz="1800" spc="26" dirty="0">
                <a:solidFill>
                  <a:srgbClr val="191919"/>
                </a:solidFill>
                <a:latin typeface="Garet Light"/>
              </a:rPr>
              <a:t>Managing Judging and Awards</a:t>
            </a:r>
          </a:p>
          <a:p>
            <a:pPr algn="l">
              <a:lnSpc>
                <a:spcPts val="2700"/>
              </a:lnSpc>
            </a:pPr>
            <a:endParaRPr lang="en-US" sz="1800" spc="26" dirty="0">
              <a:solidFill>
                <a:srgbClr val="191919"/>
              </a:solidFill>
              <a:latin typeface="Garet Light"/>
            </a:endParaRPr>
          </a:p>
        </p:txBody>
      </p:sp>
      <p:sp>
        <p:nvSpPr>
          <p:cNvPr id="6" name="TextBox 6"/>
          <p:cNvSpPr txBox="1"/>
          <p:nvPr/>
        </p:nvSpPr>
        <p:spPr>
          <a:xfrm>
            <a:off x="9419166" y="2155994"/>
            <a:ext cx="4411402" cy="2388870"/>
          </a:xfrm>
          <a:prstGeom prst="rect">
            <a:avLst/>
          </a:prstGeom>
        </p:spPr>
        <p:txBody>
          <a:bodyPr lIns="0" tIns="0" rIns="0" bIns="0" rtlCol="0" anchor="t">
            <a:spAutoFit/>
          </a:bodyPr>
          <a:lstStyle/>
          <a:p>
            <a:pPr algn="l">
              <a:lnSpc>
                <a:spcPts val="2700"/>
              </a:lnSpc>
            </a:pPr>
            <a:r>
              <a:rPr lang="en-US" sz="1800" spc="26" dirty="0">
                <a:solidFill>
                  <a:srgbClr val="191919"/>
                </a:solidFill>
                <a:latin typeface="Garet Bold"/>
              </a:rPr>
              <a:t>Organizing Catering</a:t>
            </a:r>
          </a:p>
          <a:p>
            <a:pPr marL="777240" lvl="2" indent="-259080" algn="l">
              <a:lnSpc>
                <a:spcPts val="2700"/>
              </a:lnSpc>
              <a:buFont typeface="Arial"/>
              <a:buChar char="⚬"/>
            </a:pPr>
            <a:r>
              <a:rPr lang="en-US" sz="1800" spc="26" dirty="0">
                <a:solidFill>
                  <a:srgbClr val="191919"/>
                </a:solidFill>
                <a:latin typeface="Garet Light"/>
              </a:rPr>
              <a:t>Plan and Manage Company</a:t>
            </a:r>
          </a:p>
          <a:p>
            <a:pPr algn="l">
              <a:lnSpc>
                <a:spcPts val="2700"/>
              </a:lnSpc>
            </a:pPr>
            <a:r>
              <a:rPr lang="en-US" sz="1800" spc="26" dirty="0">
                <a:solidFill>
                  <a:srgbClr val="191919"/>
                </a:solidFill>
                <a:latin typeface="Garet Bold"/>
              </a:rPr>
              <a:t>Monitoring Technical Support</a:t>
            </a:r>
          </a:p>
          <a:p>
            <a:pPr marL="777240" lvl="2" indent="-259080" algn="l">
              <a:lnSpc>
                <a:spcPts val="2700"/>
              </a:lnSpc>
              <a:buFont typeface="Arial"/>
              <a:buChar char="⚬"/>
            </a:pPr>
            <a:r>
              <a:rPr lang="en-US" sz="1800" spc="26" dirty="0">
                <a:solidFill>
                  <a:srgbClr val="191919"/>
                </a:solidFill>
                <a:latin typeface="Garet Light"/>
              </a:rPr>
              <a:t>Set Up and Manage Technical Equipment</a:t>
            </a:r>
          </a:p>
          <a:p>
            <a:pPr marL="777240" lvl="2" indent="-259080" algn="l">
              <a:lnSpc>
                <a:spcPts val="2700"/>
              </a:lnSpc>
              <a:buFont typeface="Arial"/>
              <a:buChar char="⚬"/>
            </a:pPr>
            <a:r>
              <a:rPr lang="en-US" sz="1800" spc="26" dirty="0">
                <a:solidFill>
                  <a:srgbClr val="191919"/>
                </a:solidFill>
                <a:latin typeface="Garet Light"/>
              </a:rPr>
              <a:t>Technical Troubleshooting</a:t>
            </a:r>
          </a:p>
          <a:p>
            <a:pPr algn="l">
              <a:lnSpc>
                <a:spcPts val="2700"/>
              </a:lnSpc>
            </a:pPr>
            <a:endParaRPr lang="en-US" sz="1800" spc="26" dirty="0">
              <a:solidFill>
                <a:srgbClr val="191919"/>
              </a:solidFill>
              <a:latin typeface="Garet Light"/>
            </a:endParaRPr>
          </a:p>
        </p:txBody>
      </p:sp>
      <p:sp>
        <p:nvSpPr>
          <p:cNvPr id="7" name="TextBox 7"/>
          <p:cNvSpPr txBox="1"/>
          <p:nvPr/>
        </p:nvSpPr>
        <p:spPr>
          <a:xfrm>
            <a:off x="10094423" y="5259239"/>
            <a:ext cx="3799669" cy="3074670"/>
          </a:xfrm>
          <a:prstGeom prst="rect">
            <a:avLst/>
          </a:prstGeom>
        </p:spPr>
        <p:txBody>
          <a:bodyPr lIns="0" tIns="0" rIns="0" bIns="0" rtlCol="0" anchor="t">
            <a:spAutoFit/>
          </a:bodyPr>
          <a:lstStyle/>
          <a:p>
            <a:pPr algn="l">
              <a:lnSpc>
                <a:spcPts val="2700"/>
              </a:lnSpc>
            </a:pPr>
            <a:r>
              <a:rPr lang="en-US" sz="1800" spc="26" dirty="0">
                <a:solidFill>
                  <a:srgbClr val="191919"/>
                </a:solidFill>
                <a:latin typeface="Garet Bold"/>
              </a:rPr>
              <a:t>Feedback Collection</a:t>
            </a:r>
          </a:p>
          <a:p>
            <a:pPr marL="777240" lvl="2" indent="-259080" algn="l">
              <a:lnSpc>
                <a:spcPts val="2700"/>
              </a:lnSpc>
              <a:buFont typeface="Arial"/>
              <a:buChar char="⚬"/>
            </a:pPr>
            <a:r>
              <a:rPr lang="en-US" sz="1800" spc="26" dirty="0">
                <a:solidFill>
                  <a:srgbClr val="191919"/>
                </a:solidFill>
                <a:latin typeface="Garet Light"/>
              </a:rPr>
              <a:t>Develop, Distribute  and Analyze Feedback</a:t>
            </a:r>
          </a:p>
          <a:p>
            <a:pPr algn="l">
              <a:lnSpc>
                <a:spcPts val="2700"/>
              </a:lnSpc>
            </a:pPr>
            <a:r>
              <a:rPr lang="en-US" sz="1800" spc="26" dirty="0">
                <a:solidFill>
                  <a:srgbClr val="191919"/>
                </a:solidFill>
                <a:latin typeface="Garet Bold"/>
              </a:rPr>
              <a:t>Reporting</a:t>
            </a:r>
          </a:p>
          <a:p>
            <a:pPr marL="777240" lvl="2" indent="-259080" algn="l">
              <a:lnSpc>
                <a:spcPts val="2700"/>
              </a:lnSpc>
              <a:buFont typeface="Arial"/>
              <a:buChar char="⚬"/>
            </a:pPr>
            <a:r>
              <a:rPr lang="en-US" sz="1800" spc="26" dirty="0">
                <a:solidFill>
                  <a:srgbClr val="191919"/>
                </a:solidFill>
                <a:latin typeface="Garet Light"/>
              </a:rPr>
              <a:t>Document Lessons Learned</a:t>
            </a:r>
          </a:p>
          <a:p>
            <a:pPr marL="777240" lvl="2" indent="-259080" algn="l">
              <a:lnSpc>
                <a:spcPts val="2700"/>
              </a:lnSpc>
              <a:buFont typeface="Arial"/>
              <a:buChar char="⚬"/>
            </a:pPr>
            <a:r>
              <a:rPr lang="en-US" sz="1800" spc="26" dirty="0">
                <a:solidFill>
                  <a:srgbClr val="191919"/>
                </a:solidFill>
                <a:latin typeface="Garet Light"/>
              </a:rPr>
              <a:t>Prepare post-even report</a:t>
            </a:r>
          </a:p>
          <a:p>
            <a:pPr marL="777240" lvl="2" indent="-259080" algn="l">
              <a:lnSpc>
                <a:spcPts val="2700"/>
              </a:lnSpc>
              <a:buFont typeface="Arial"/>
              <a:buChar char="⚬"/>
            </a:pPr>
            <a:r>
              <a:rPr lang="en-US" sz="1800" spc="26" dirty="0">
                <a:solidFill>
                  <a:srgbClr val="191919"/>
                </a:solidFill>
                <a:latin typeface="Garet Light"/>
              </a:rPr>
              <a:t>Official Project Closure</a:t>
            </a:r>
          </a:p>
        </p:txBody>
      </p:sp>
      <p:grpSp>
        <p:nvGrpSpPr>
          <p:cNvPr id="8" name="Group 8"/>
          <p:cNvGrpSpPr/>
          <p:nvPr/>
        </p:nvGrpSpPr>
        <p:grpSpPr>
          <a:xfrm>
            <a:off x="6017727" y="2800845"/>
            <a:ext cx="2890885" cy="878205"/>
            <a:chOff x="0" y="0"/>
            <a:chExt cx="761385" cy="231297"/>
          </a:xfrm>
        </p:grpSpPr>
        <p:sp>
          <p:nvSpPr>
            <p:cNvPr id="9" name="Freeform 9"/>
            <p:cNvSpPr/>
            <p:nvPr/>
          </p:nvSpPr>
          <p:spPr>
            <a:xfrm>
              <a:off x="0" y="0"/>
              <a:ext cx="761385" cy="231297"/>
            </a:xfrm>
            <a:custGeom>
              <a:avLst/>
              <a:gdLst/>
              <a:ahLst/>
              <a:cxnLst/>
              <a:rect l="l" t="t" r="r" b="b"/>
              <a:pathLst>
                <a:path w="761385" h="231297">
                  <a:moveTo>
                    <a:pt x="40171" y="0"/>
                  </a:moveTo>
                  <a:lnTo>
                    <a:pt x="721215" y="0"/>
                  </a:lnTo>
                  <a:cubicBezTo>
                    <a:pt x="743400" y="0"/>
                    <a:pt x="761385" y="17985"/>
                    <a:pt x="761385" y="40171"/>
                  </a:cubicBezTo>
                  <a:lnTo>
                    <a:pt x="761385" y="191126"/>
                  </a:lnTo>
                  <a:cubicBezTo>
                    <a:pt x="761385" y="213312"/>
                    <a:pt x="743400" y="231297"/>
                    <a:pt x="721215" y="231297"/>
                  </a:cubicBezTo>
                  <a:lnTo>
                    <a:pt x="40171" y="231297"/>
                  </a:lnTo>
                  <a:cubicBezTo>
                    <a:pt x="29517" y="231297"/>
                    <a:pt x="19299" y="227065"/>
                    <a:pt x="11766" y="219531"/>
                  </a:cubicBezTo>
                  <a:cubicBezTo>
                    <a:pt x="4232" y="211998"/>
                    <a:pt x="0" y="201780"/>
                    <a:pt x="0" y="191126"/>
                  </a:cubicBezTo>
                  <a:lnTo>
                    <a:pt x="0" y="40171"/>
                  </a:lnTo>
                  <a:cubicBezTo>
                    <a:pt x="0" y="17985"/>
                    <a:pt x="17985" y="0"/>
                    <a:pt x="40171" y="0"/>
                  </a:cubicBezTo>
                  <a:close/>
                </a:path>
              </a:pathLst>
            </a:custGeom>
            <a:solidFill>
              <a:srgbClr val="249B25"/>
            </a:solidFill>
          </p:spPr>
          <p:txBody>
            <a:bodyPr/>
            <a:lstStyle/>
            <a:p>
              <a:endParaRPr lang="en-US"/>
            </a:p>
          </p:txBody>
        </p:sp>
        <p:sp>
          <p:nvSpPr>
            <p:cNvPr id="10" name="TextBox 10"/>
            <p:cNvSpPr txBox="1"/>
            <p:nvPr/>
          </p:nvSpPr>
          <p:spPr>
            <a:xfrm>
              <a:off x="0" y="-19050"/>
              <a:ext cx="761385" cy="250347"/>
            </a:xfrm>
            <a:prstGeom prst="rect">
              <a:avLst/>
            </a:prstGeom>
          </p:spPr>
          <p:txBody>
            <a:bodyPr lIns="254000" tIns="254000" rIns="254000" bIns="254000" rtlCol="0" anchor="ctr"/>
            <a:lstStyle/>
            <a:p>
              <a:pPr algn="ctr">
                <a:lnSpc>
                  <a:spcPts val="3120"/>
                </a:lnSpc>
              </a:pPr>
              <a:r>
                <a:rPr lang="en-US" sz="2400" dirty="0">
                  <a:solidFill>
                    <a:srgbClr val="FFFFFF"/>
                  </a:solidFill>
                  <a:latin typeface="Garet"/>
                </a:rPr>
                <a:t>Event Planning</a:t>
              </a:r>
            </a:p>
          </p:txBody>
        </p:sp>
      </p:grpSp>
      <p:sp>
        <p:nvSpPr>
          <p:cNvPr id="11" name="AutoShape 11"/>
          <p:cNvSpPr/>
          <p:nvPr/>
        </p:nvSpPr>
        <p:spPr>
          <a:xfrm flipH="1" flipV="1">
            <a:off x="5144325" y="3006585"/>
            <a:ext cx="873402" cy="233362"/>
          </a:xfrm>
          <a:prstGeom prst="line">
            <a:avLst/>
          </a:prstGeom>
          <a:ln w="47625" cap="flat">
            <a:solidFill>
              <a:srgbClr val="97E8A3"/>
            </a:solidFill>
            <a:prstDash val="solid"/>
            <a:headEnd type="none" w="sm" len="sm"/>
            <a:tailEnd type="oval" w="lg" len="lg"/>
          </a:ln>
        </p:spPr>
        <p:txBody>
          <a:bodyPr/>
          <a:lstStyle/>
          <a:p>
            <a:endParaRPr lang="en-US"/>
          </a:p>
        </p:txBody>
      </p:sp>
      <p:sp>
        <p:nvSpPr>
          <p:cNvPr id="12" name="AutoShape 12"/>
          <p:cNvSpPr/>
          <p:nvPr/>
        </p:nvSpPr>
        <p:spPr>
          <a:xfrm flipV="1">
            <a:off x="13894091" y="2381323"/>
            <a:ext cx="0" cy="6168603"/>
          </a:xfrm>
          <a:prstGeom prst="line">
            <a:avLst/>
          </a:prstGeom>
          <a:ln w="57150" cap="flat">
            <a:solidFill>
              <a:srgbClr val="EDF0F2"/>
            </a:solidFill>
            <a:prstDash val="solid"/>
            <a:headEnd type="none" w="sm" len="sm"/>
            <a:tailEnd type="none" w="sm" len="sm"/>
          </a:ln>
        </p:spPr>
        <p:txBody>
          <a:bodyPr/>
          <a:lstStyle/>
          <a:p>
            <a:endParaRPr lang="en-US"/>
          </a:p>
        </p:txBody>
      </p:sp>
      <p:sp>
        <p:nvSpPr>
          <p:cNvPr id="13" name="AutoShape 13"/>
          <p:cNvSpPr/>
          <p:nvPr/>
        </p:nvSpPr>
        <p:spPr>
          <a:xfrm>
            <a:off x="5211000" y="8549926"/>
            <a:ext cx="8711666" cy="0"/>
          </a:xfrm>
          <a:prstGeom prst="line">
            <a:avLst/>
          </a:prstGeom>
          <a:ln w="57150" cap="flat">
            <a:solidFill>
              <a:srgbClr val="EDF0F2"/>
            </a:solidFill>
            <a:prstDash val="solid"/>
            <a:headEnd type="none" w="sm" len="sm"/>
            <a:tailEnd type="none" w="sm" len="sm"/>
          </a:ln>
        </p:spPr>
        <p:txBody>
          <a:bodyPr/>
          <a:lstStyle/>
          <a:p>
            <a:endParaRPr lang="en-US"/>
          </a:p>
        </p:txBody>
      </p:sp>
      <p:grpSp>
        <p:nvGrpSpPr>
          <p:cNvPr id="14" name="Group 14"/>
          <p:cNvGrpSpPr/>
          <p:nvPr/>
        </p:nvGrpSpPr>
        <p:grpSpPr>
          <a:xfrm>
            <a:off x="6017727" y="7079411"/>
            <a:ext cx="2552452" cy="1268730"/>
            <a:chOff x="0" y="0"/>
            <a:chExt cx="672251" cy="334151"/>
          </a:xfrm>
        </p:grpSpPr>
        <p:sp>
          <p:nvSpPr>
            <p:cNvPr id="15" name="Freeform 15"/>
            <p:cNvSpPr/>
            <p:nvPr/>
          </p:nvSpPr>
          <p:spPr>
            <a:xfrm>
              <a:off x="0" y="0"/>
              <a:ext cx="672251" cy="334151"/>
            </a:xfrm>
            <a:custGeom>
              <a:avLst/>
              <a:gdLst/>
              <a:ahLst/>
              <a:cxnLst/>
              <a:rect l="l" t="t" r="r" b="b"/>
              <a:pathLst>
                <a:path w="672251" h="334151">
                  <a:moveTo>
                    <a:pt x="45497" y="0"/>
                  </a:moveTo>
                  <a:lnTo>
                    <a:pt x="626754" y="0"/>
                  </a:lnTo>
                  <a:cubicBezTo>
                    <a:pt x="651881" y="0"/>
                    <a:pt x="672251" y="20370"/>
                    <a:pt x="672251" y="45497"/>
                  </a:cubicBezTo>
                  <a:lnTo>
                    <a:pt x="672251" y="288654"/>
                  </a:lnTo>
                  <a:cubicBezTo>
                    <a:pt x="672251" y="313781"/>
                    <a:pt x="651881" y="334151"/>
                    <a:pt x="626754" y="334151"/>
                  </a:cubicBezTo>
                  <a:lnTo>
                    <a:pt x="45497" y="334151"/>
                  </a:lnTo>
                  <a:cubicBezTo>
                    <a:pt x="20370" y="334151"/>
                    <a:pt x="0" y="313781"/>
                    <a:pt x="0" y="288654"/>
                  </a:cubicBezTo>
                  <a:lnTo>
                    <a:pt x="0" y="45497"/>
                  </a:lnTo>
                  <a:cubicBezTo>
                    <a:pt x="0" y="20370"/>
                    <a:pt x="20370" y="0"/>
                    <a:pt x="45497" y="0"/>
                  </a:cubicBezTo>
                  <a:close/>
                </a:path>
              </a:pathLst>
            </a:custGeom>
            <a:solidFill>
              <a:srgbClr val="3AB85C"/>
            </a:solidFill>
          </p:spPr>
          <p:txBody>
            <a:bodyPr/>
            <a:lstStyle/>
            <a:p>
              <a:endParaRPr lang="en-US"/>
            </a:p>
          </p:txBody>
        </p:sp>
        <p:sp>
          <p:nvSpPr>
            <p:cNvPr id="16" name="TextBox 16"/>
            <p:cNvSpPr txBox="1"/>
            <p:nvPr/>
          </p:nvSpPr>
          <p:spPr>
            <a:xfrm>
              <a:off x="0" y="-19050"/>
              <a:ext cx="672251" cy="353201"/>
            </a:xfrm>
            <a:prstGeom prst="rect">
              <a:avLst/>
            </a:prstGeom>
          </p:spPr>
          <p:txBody>
            <a:bodyPr lIns="254000" tIns="254000" rIns="254000" bIns="254000" rtlCol="0" anchor="ctr"/>
            <a:lstStyle/>
            <a:p>
              <a:pPr algn="ctr">
                <a:lnSpc>
                  <a:spcPts val="3120"/>
                </a:lnSpc>
              </a:pPr>
              <a:r>
                <a:rPr lang="en-US" sz="2400" dirty="0">
                  <a:solidFill>
                    <a:srgbClr val="FFFFFF"/>
                  </a:solidFill>
                  <a:latin typeface="Garet"/>
                </a:rPr>
                <a:t>Workshop Execution</a:t>
              </a:r>
            </a:p>
          </p:txBody>
        </p:sp>
      </p:grpSp>
      <p:sp>
        <p:nvSpPr>
          <p:cNvPr id="17" name="AutoShape 17"/>
          <p:cNvSpPr/>
          <p:nvPr/>
        </p:nvSpPr>
        <p:spPr>
          <a:xfrm flipH="1" flipV="1">
            <a:off x="5144325" y="7480413"/>
            <a:ext cx="873402" cy="233363"/>
          </a:xfrm>
          <a:prstGeom prst="line">
            <a:avLst/>
          </a:prstGeom>
          <a:ln w="47625" cap="flat">
            <a:solidFill>
              <a:srgbClr val="13C57B"/>
            </a:solidFill>
            <a:prstDash val="solid"/>
            <a:headEnd type="none" w="sm" len="sm"/>
            <a:tailEnd type="oval" w="lg" len="lg"/>
          </a:ln>
        </p:spPr>
        <p:txBody>
          <a:bodyPr/>
          <a:lstStyle/>
          <a:p>
            <a:endParaRPr lang="en-US"/>
          </a:p>
        </p:txBody>
      </p:sp>
      <p:grpSp>
        <p:nvGrpSpPr>
          <p:cNvPr id="18" name="Group 18"/>
          <p:cNvGrpSpPr/>
          <p:nvPr/>
        </p:nvGrpSpPr>
        <p:grpSpPr>
          <a:xfrm>
            <a:off x="14672743" y="2605582"/>
            <a:ext cx="2552452" cy="1268730"/>
            <a:chOff x="0" y="0"/>
            <a:chExt cx="672251" cy="334151"/>
          </a:xfrm>
        </p:grpSpPr>
        <p:sp>
          <p:nvSpPr>
            <p:cNvPr id="19" name="Freeform 19"/>
            <p:cNvSpPr/>
            <p:nvPr/>
          </p:nvSpPr>
          <p:spPr>
            <a:xfrm>
              <a:off x="0" y="0"/>
              <a:ext cx="672251" cy="334151"/>
            </a:xfrm>
            <a:custGeom>
              <a:avLst/>
              <a:gdLst/>
              <a:ahLst/>
              <a:cxnLst/>
              <a:rect l="l" t="t" r="r" b="b"/>
              <a:pathLst>
                <a:path w="672251" h="334151">
                  <a:moveTo>
                    <a:pt x="45497" y="0"/>
                  </a:moveTo>
                  <a:lnTo>
                    <a:pt x="626754" y="0"/>
                  </a:lnTo>
                  <a:cubicBezTo>
                    <a:pt x="651881" y="0"/>
                    <a:pt x="672251" y="20370"/>
                    <a:pt x="672251" y="45497"/>
                  </a:cubicBezTo>
                  <a:lnTo>
                    <a:pt x="672251" y="288654"/>
                  </a:lnTo>
                  <a:cubicBezTo>
                    <a:pt x="672251" y="313781"/>
                    <a:pt x="651881" y="334151"/>
                    <a:pt x="626754" y="334151"/>
                  </a:cubicBezTo>
                  <a:lnTo>
                    <a:pt x="45497" y="334151"/>
                  </a:lnTo>
                  <a:cubicBezTo>
                    <a:pt x="20370" y="334151"/>
                    <a:pt x="0" y="313781"/>
                    <a:pt x="0" y="288654"/>
                  </a:cubicBezTo>
                  <a:lnTo>
                    <a:pt x="0" y="45497"/>
                  </a:lnTo>
                  <a:cubicBezTo>
                    <a:pt x="0" y="20370"/>
                    <a:pt x="20370" y="0"/>
                    <a:pt x="45497" y="0"/>
                  </a:cubicBezTo>
                  <a:close/>
                </a:path>
              </a:pathLst>
            </a:custGeom>
            <a:solidFill>
              <a:srgbClr val="427E01"/>
            </a:solidFill>
          </p:spPr>
          <p:txBody>
            <a:bodyPr/>
            <a:lstStyle/>
            <a:p>
              <a:endParaRPr lang="en-US"/>
            </a:p>
          </p:txBody>
        </p:sp>
        <p:sp>
          <p:nvSpPr>
            <p:cNvPr id="20" name="TextBox 20"/>
            <p:cNvSpPr txBox="1"/>
            <p:nvPr/>
          </p:nvSpPr>
          <p:spPr>
            <a:xfrm>
              <a:off x="0" y="-19050"/>
              <a:ext cx="672251" cy="353201"/>
            </a:xfrm>
            <a:prstGeom prst="rect">
              <a:avLst/>
            </a:prstGeom>
          </p:spPr>
          <p:txBody>
            <a:bodyPr lIns="254000" tIns="254000" rIns="254000" bIns="254000" rtlCol="0" anchor="ctr"/>
            <a:lstStyle/>
            <a:p>
              <a:pPr algn="ctr">
                <a:lnSpc>
                  <a:spcPts val="3120"/>
                </a:lnSpc>
              </a:pPr>
              <a:r>
                <a:rPr lang="en-US" sz="2400">
                  <a:solidFill>
                    <a:srgbClr val="FFFFFF"/>
                  </a:solidFill>
                  <a:latin typeface="Garet"/>
                </a:rPr>
                <a:t>Support Services</a:t>
              </a:r>
            </a:p>
          </p:txBody>
        </p:sp>
      </p:grpSp>
      <p:sp>
        <p:nvSpPr>
          <p:cNvPr id="21" name="AutoShape 21"/>
          <p:cNvSpPr/>
          <p:nvPr/>
        </p:nvSpPr>
        <p:spPr>
          <a:xfrm flipH="1" flipV="1">
            <a:off x="13799341" y="3006585"/>
            <a:ext cx="873402" cy="233362"/>
          </a:xfrm>
          <a:prstGeom prst="line">
            <a:avLst/>
          </a:prstGeom>
          <a:ln w="47625" cap="flat">
            <a:solidFill>
              <a:srgbClr val="249B25"/>
            </a:solidFill>
            <a:prstDash val="solid"/>
            <a:headEnd type="none" w="sm" len="sm"/>
            <a:tailEnd type="oval" w="lg" len="lg"/>
          </a:ln>
        </p:spPr>
        <p:txBody>
          <a:bodyPr/>
          <a:lstStyle/>
          <a:p>
            <a:endParaRPr lang="en-US"/>
          </a:p>
        </p:txBody>
      </p:sp>
      <p:grpSp>
        <p:nvGrpSpPr>
          <p:cNvPr id="22" name="Group 22"/>
          <p:cNvGrpSpPr/>
          <p:nvPr/>
        </p:nvGrpSpPr>
        <p:grpSpPr>
          <a:xfrm>
            <a:off x="14703969" y="6236505"/>
            <a:ext cx="2552452" cy="1268730"/>
            <a:chOff x="0" y="0"/>
            <a:chExt cx="672251" cy="334151"/>
          </a:xfrm>
        </p:grpSpPr>
        <p:sp>
          <p:nvSpPr>
            <p:cNvPr id="23" name="Freeform 23"/>
            <p:cNvSpPr/>
            <p:nvPr/>
          </p:nvSpPr>
          <p:spPr>
            <a:xfrm>
              <a:off x="0" y="0"/>
              <a:ext cx="672251" cy="334151"/>
            </a:xfrm>
            <a:custGeom>
              <a:avLst/>
              <a:gdLst/>
              <a:ahLst/>
              <a:cxnLst/>
              <a:rect l="l" t="t" r="r" b="b"/>
              <a:pathLst>
                <a:path w="672251" h="334151">
                  <a:moveTo>
                    <a:pt x="45497" y="0"/>
                  </a:moveTo>
                  <a:lnTo>
                    <a:pt x="626754" y="0"/>
                  </a:lnTo>
                  <a:cubicBezTo>
                    <a:pt x="651881" y="0"/>
                    <a:pt x="672251" y="20370"/>
                    <a:pt x="672251" y="45497"/>
                  </a:cubicBezTo>
                  <a:lnTo>
                    <a:pt x="672251" y="288654"/>
                  </a:lnTo>
                  <a:cubicBezTo>
                    <a:pt x="672251" y="313781"/>
                    <a:pt x="651881" y="334151"/>
                    <a:pt x="626754" y="334151"/>
                  </a:cubicBezTo>
                  <a:lnTo>
                    <a:pt x="45497" y="334151"/>
                  </a:lnTo>
                  <a:cubicBezTo>
                    <a:pt x="20370" y="334151"/>
                    <a:pt x="0" y="313781"/>
                    <a:pt x="0" y="288654"/>
                  </a:cubicBezTo>
                  <a:lnTo>
                    <a:pt x="0" y="45497"/>
                  </a:lnTo>
                  <a:cubicBezTo>
                    <a:pt x="0" y="20370"/>
                    <a:pt x="20370" y="0"/>
                    <a:pt x="45497" y="0"/>
                  </a:cubicBezTo>
                  <a:close/>
                </a:path>
              </a:pathLst>
            </a:custGeom>
            <a:solidFill>
              <a:srgbClr val="3AB85C"/>
            </a:solidFill>
          </p:spPr>
          <p:txBody>
            <a:bodyPr/>
            <a:lstStyle/>
            <a:p>
              <a:endParaRPr lang="en-US"/>
            </a:p>
          </p:txBody>
        </p:sp>
        <p:sp>
          <p:nvSpPr>
            <p:cNvPr id="24" name="TextBox 24"/>
            <p:cNvSpPr txBox="1"/>
            <p:nvPr/>
          </p:nvSpPr>
          <p:spPr>
            <a:xfrm>
              <a:off x="0" y="-19050"/>
              <a:ext cx="672251" cy="353201"/>
            </a:xfrm>
            <a:prstGeom prst="rect">
              <a:avLst/>
            </a:prstGeom>
          </p:spPr>
          <p:txBody>
            <a:bodyPr lIns="254000" tIns="254000" rIns="254000" bIns="254000" rtlCol="0" anchor="ctr"/>
            <a:lstStyle/>
            <a:p>
              <a:pPr algn="ctr">
                <a:lnSpc>
                  <a:spcPts val="3120"/>
                </a:lnSpc>
              </a:pPr>
              <a:r>
                <a:rPr lang="en-US" sz="2400" dirty="0">
                  <a:solidFill>
                    <a:srgbClr val="FFFFFF"/>
                  </a:solidFill>
                  <a:latin typeface="Garet"/>
                </a:rPr>
                <a:t>Post Event Activities</a:t>
              </a:r>
            </a:p>
          </p:txBody>
        </p:sp>
      </p:grpSp>
      <p:sp>
        <p:nvSpPr>
          <p:cNvPr id="25" name="AutoShape 25"/>
          <p:cNvSpPr/>
          <p:nvPr/>
        </p:nvSpPr>
        <p:spPr>
          <a:xfrm flipH="1" flipV="1">
            <a:off x="13830567" y="6637507"/>
            <a:ext cx="873402" cy="233362"/>
          </a:xfrm>
          <a:prstGeom prst="line">
            <a:avLst/>
          </a:prstGeom>
          <a:ln w="47625" cap="flat">
            <a:solidFill>
              <a:srgbClr val="427E01"/>
            </a:solidFill>
            <a:prstDash val="solid"/>
            <a:headEnd type="none" w="sm" len="sm"/>
            <a:tailEnd type="oval" w="lg" len="lg"/>
          </a:ln>
        </p:spPr>
        <p:txBody>
          <a:bodyPr/>
          <a:lstStyle/>
          <a:p>
            <a:endParaRPr lang="en-US"/>
          </a:p>
        </p:txBody>
      </p:sp>
      <p:grpSp>
        <p:nvGrpSpPr>
          <p:cNvPr id="26" name="Group 26"/>
          <p:cNvGrpSpPr/>
          <p:nvPr/>
        </p:nvGrpSpPr>
        <p:grpSpPr>
          <a:xfrm>
            <a:off x="1234320" y="4939199"/>
            <a:ext cx="3257520" cy="1268730"/>
            <a:chOff x="0" y="0"/>
            <a:chExt cx="857948" cy="334151"/>
          </a:xfrm>
        </p:grpSpPr>
        <p:sp>
          <p:nvSpPr>
            <p:cNvPr id="27" name="Freeform 27"/>
            <p:cNvSpPr/>
            <p:nvPr/>
          </p:nvSpPr>
          <p:spPr>
            <a:xfrm>
              <a:off x="0" y="0"/>
              <a:ext cx="857948" cy="334151"/>
            </a:xfrm>
            <a:custGeom>
              <a:avLst/>
              <a:gdLst/>
              <a:ahLst/>
              <a:cxnLst/>
              <a:rect l="l" t="t" r="r" b="b"/>
              <a:pathLst>
                <a:path w="857948" h="334151">
                  <a:moveTo>
                    <a:pt x="35649" y="0"/>
                  </a:moveTo>
                  <a:lnTo>
                    <a:pt x="822298" y="0"/>
                  </a:lnTo>
                  <a:cubicBezTo>
                    <a:pt x="831753" y="0"/>
                    <a:pt x="840821" y="3756"/>
                    <a:pt x="847506" y="10441"/>
                  </a:cubicBezTo>
                  <a:cubicBezTo>
                    <a:pt x="854192" y="17127"/>
                    <a:pt x="857948" y="26195"/>
                    <a:pt x="857948" y="35649"/>
                  </a:cubicBezTo>
                  <a:lnTo>
                    <a:pt x="857948" y="298502"/>
                  </a:lnTo>
                  <a:cubicBezTo>
                    <a:pt x="857948" y="307956"/>
                    <a:pt x="854192" y="317024"/>
                    <a:pt x="847506" y="323710"/>
                  </a:cubicBezTo>
                  <a:cubicBezTo>
                    <a:pt x="840821" y="330395"/>
                    <a:pt x="831753" y="334151"/>
                    <a:pt x="822298" y="334151"/>
                  </a:cubicBezTo>
                  <a:lnTo>
                    <a:pt x="35649" y="334151"/>
                  </a:lnTo>
                  <a:cubicBezTo>
                    <a:pt x="26195" y="334151"/>
                    <a:pt x="17127" y="330395"/>
                    <a:pt x="10441" y="323710"/>
                  </a:cubicBezTo>
                  <a:cubicBezTo>
                    <a:pt x="3756" y="317024"/>
                    <a:pt x="0" y="307956"/>
                    <a:pt x="0" y="298502"/>
                  </a:cubicBezTo>
                  <a:lnTo>
                    <a:pt x="0" y="35649"/>
                  </a:lnTo>
                  <a:cubicBezTo>
                    <a:pt x="0" y="26195"/>
                    <a:pt x="3756" y="17127"/>
                    <a:pt x="10441" y="10441"/>
                  </a:cubicBezTo>
                  <a:cubicBezTo>
                    <a:pt x="17127" y="3756"/>
                    <a:pt x="26195" y="0"/>
                    <a:pt x="35649" y="0"/>
                  </a:cubicBezTo>
                  <a:close/>
                </a:path>
              </a:pathLst>
            </a:custGeom>
            <a:solidFill>
              <a:srgbClr val="427E01"/>
            </a:solidFill>
          </p:spPr>
          <p:txBody>
            <a:bodyPr/>
            <a:lstStyle/>
            <a:p>
              <a:endParaRPr lang="en-US"/>
            </a:p>
          </p:txBody>
        </p:sp>
        <p:sp>
          <p:nvSpPr>
            <p:cNvPr id="28" name="TextBox 28"/>
            <p:cNvSpPr txBox="1"/>
            <p:nvPr/>
          </p:nvSpPr>
          <p:spPr>
            <a:xfrm>
              <a:off x="0" y="-19050"/>
              <a:ext cx="857948" cy="353201"/>
            </a:xfrm>
            <a:prstGeom prst="rect">
              <a:avLst/>
            </a:prstGeom>
          </p:spPr>
          <p:txBody>
            <a:bodyPr lIns="254000" tIns="254000" rIns="254000" bIns="254000" rtlCol="0" anchor="ctr"/>
            <a:lstStyle/>
            <a:p>
              <a:pPr algn="ctr">
                <a:lnSpc>
                  <a:spcPts val="3120"/>
                </a:lnSpc>
              </a:pPr>
              <a:r>
                <a:rPr lang="en-US" sz="2400" dirty="0">
                  <a:solidFill>
                    <a:srgbClr val="FFFFFF"/>
                  </a:solidFill>
                  <a:latin typeface="Garet"/>
                </a:rPr>
                <a:t>Marketing and Communication</a:t>
              </a:r>
            </a:p>
          </p:txBody>
        </p:sp>
      </p:grpSp>
      <p:sp>
        <p:nvSpPr>
          <p:cNvPr id="29" name="AutoShape 29"/>
          <p:cNvSpPr/>
          <p:nvPr/>
        </p:nvSpPr>
        <p:spPr>
          <a:xfrm flipH="1">
            <a:off x="4491840" y="5144939"/>
            <a:ext cx="841762" cy="428625"/>
          </a:xfrm>
          <a:prstGeom prst="line">
            <a:avLst/>
          </a:prstGeom>
          <a:ln w="47625" cap="flat">
            <a:solidFill>
              <a:srgbClr val="249B25"/>
            </a:solidFill>
            <a:prstDash val="solid"/>
            <a:headEnd type="oval" w="lg" len="lg"/>
            <a:tailEnd type="none" w="sm" len="sm"/>
          </a:ln>
        </p:spPr>
        <p:txBody>
          <a:bodyPr/>
          <a:lstStyle/>
          <a:p>
            <a:endParaRPr lang="en-US"/>
          </a:p>
        </p:txBody>
      </p:sp>
      <p:grpSp>
        <p:nvGrpSpPr>
          <p:cNvPr id="30" name="Group 30"/>
          <p:cNvGrpSpPr/>
          <p:nvPr/>
        </p:nvGrpSpPr>
        <p:grpSpPr>
          <a:xfrm>
            <a:off x="2746222" y="82002"/>
            <a:ext cx="12873135" cy="1595361"/>
            <a:chOff x="0" y="0"/>
            <a:chExt cx="17164180" cy="2127148"/>
          </a:xfrm>
        </p:grpSpPr>
        <p:sp>
          <p:nvSpPr>
            <p:cNvPr id="31" name="TextBox 31"/>
            <p:cNvSpPr txBox="1"/>
            <p:nvPr/>
          </p:nvSpPr>
          <p:spPr>
            <a:xfrm>
              <a:off x="15933" y="0"/>
              <a:ext cx="17148247" cy="1219200"/>
            </a:xfrm>
            <a:prstGeom prst="rect">
              <a:avLst/>
            </a:prstGeom>
          </p:spPr>
          <p:txBody>
            <a:bodyPr lIns="0" tIns="0" rIns="0" bIns="0" rtlCol="0" anchor="t">
              <a:spAutoFit/>
            </a:bodyPr>
            <a:lstStyle/>
            <a:p>
              <a:pPr algn="ctr">
                <a:lnSpc>
                  <a:spcPts val="7200"/>
                </a:lnSpc>
              </a:pPr>
              <a:r>
                <a:rPr lang="en-US" sz="6000" spc="179">
                  <a:solidFill>
                    <a:srgbClr val="191919"/>
                  </a:solidFill>
                  <a:latin typeface="Garet Ultra-Bold"/>
                </a:rPr>
                <a:t>PROJECT CHARTER</a:t>
              </a:r>
            </a:p>
          </p:txBody>
        </p:sp>
        <p:sp>
          <p:nvSpPr>
            <p:cNvPr id="32" name="TextBox 32"/>
            <p:cNvSpPr txBox="1"/>
            <p:nvPr/>
          </p:nvSpPr>
          <p:spPr>
            <a:xfrm>
              <a:off x="0" y="1365993"/>
              <a:ext cx="17148247" cy="761155"/>
            </a:xfrm>
            <a:prstGeom prst="rect">
              <a:avLst/>
            </a:prstGeom>
          </p:spPr>
          <p:txBody>
            <a:bodyPr lIns="0" tIns="0" rIns="0" bIns="0" rtlCol="0" anchor="t">
              <a:spAutoFit/>
            </a:bodyPr>
            <a:lstStyle/>
            <a:p>
              <a:pPr algn="ctr">
                <a:lnSpc>
                  <a:spcPts val="4759"/>
                </a:lnSpc>
              </a:pPr>
              <a:endParaRPr/>
            </a:p>
          </p:txBody>
        </p:sp>
      </p:grpSp>
      <p:sp>
        <p:nvSpPr>
          <p:cNvPr id="33" name="Freeform 33"/>
          <p:cNvSpPr/>
          <p:nvPr/>
        </p:nvSpPr>
        <p:spPr>
          <a:xfrm>
            <a:off x="-194277" y="0"/>
            <a:ext cx="1222977" cy="1753372"/>
          </a:xfrm>
          <a:custGeom>
            <a:avLst/>
            <a:gdLst/>
            <a:ahLst/>
            <a:cxnLst/>
            <a:rect l="l" t="t" r="r" b="b"/>
            <a:pathLst>
              <a:path w="1222977" h="1753372">
                <a:moveTo>
                  <a:pt x="0" y="0"/>
                </a:moveTo>
                <a:lnTo>
                  <a:pt x="1222977" y="0"/>
                </a:lnTo>
                <a:lnTo>
                  <a:pt x="1222977" y="1753372"/>
                </a:lnTo>
                <a:lnTo>
                  <a:pt x="0" y="17533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4" name="Freeform 34"/>
          <p:cNvSpPr/>
          <p:nvPr/>
        </p:nvSpPr>
        <p:spPr>
          <a:xfrm>
            <a:off x="17225195" y="8559077"/>
            <a:ext cx="1062805" cy="1727923"/>
          </a:xfrm>
          <a:custGeom>
            <a:avLst/>
            <a:gdLst/>
            <a:ahLst/>
            <a:cxnLst/>
            <a:rect l="l" t="t" r="r" b="b"/>
            <a:pathLst>
              <a:path w="2739630" h="2466289">
                <a:moveTo>
                  <a:pt x="0" y="0"/>
                </a:moveTo>
                <a:lnTo>
                  <a:pt x="2739631" y="0"/>
                </a:lnTo>
                <a:lnTo>
                  <a:pt x="2739631" y="2466289"/>
                </a:lnTo>
                <a:lnTo>
                  <a:pt x="0" y="246628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35" name="Group 35"/>
          <p:cNvGrpSpPr/>
          <p:nvPr/>
        </p:nvGrpSpPr>
        <p:grpSpPr>
          <a:xfrm>
            <a:off x="3115343" y="329018"/>
            <a:ext cx="11735033" cy="1395970"/>
            <a:chOff x="0" y="0"/>
            <a:chExt cx="15646711" cy="1861293"/>
          </a:xfrm>
        </p:grpSpPr>
        <p:sp>
          <p:nvSpPr>
            <p:cNvPr id="36" name="TextBox 36"/>
            <p:cNvSpPr txBox="1"/>
            <p:nvPr/>
          </p:nvSpPr>
          <p:spPr>
            <a:xfrm>
              <a:off x="14525" y="-9525"/>
              <a:ext cx="15632187" cy="733425"/>
            </a:xfrm>
            <a:prstGeom prst="rect">
              <a:avLst/>
            </a:prstGeom>
          </p:spPr>
          <p:txBody>
            <a:bodyPr lIns="0" tIns="0" rIns="0" bIns="0" rtlCol="0" anchor="t">
              <a:spAutoFit/>
            </a:bodyPr>
            <a:lstStyle/>
            <a:p>
              <a:pPr algn="ctr">
                <a:lnSpc>
                  <a:spcPts val="4320"/>
                </a:lnSpc>
              </a:pPr>
              <a:endParaRPr/>
            </a:p>
          </p:txBody>
        </p:sp>
        <p:sp>
          <p:nvSpPr>
            <p:cNvPr id="37" name="TextBox 37"/>
            <p:cNvSpPr txBox="1"/>
            <p:nvPr/>
          </p:nvSpPr>
          <p:spPr>
            <a:xfrm>
              <a:off x="0" y="870693"/>
              <a:ext cx="15632187" cy="990600"/>
            </a:xfrm>
            <a:prstGeom prst="rect">
              <a:avLst/>
            </a:prstGeom>
          </p:spPr>
          <p:txBody>
            <a:bodyPr lIns="0" tIns="0" rIns="0" bIns="0" rtlCol="0" anchor="t">
              <a:spAutoFit/>
            </a:bodyPr>
            <a:lstStyle/>
            <a:p>
              <a:pPr algn="ctr">
                <a:lnSpc>
                  <a:spcPts val="6299"/>
                </a:lnSpc>
              </a:pPr>
              <a:r>
                <a:rPr lang="en-US" sz="4500" spc="135">
                  <a:solidFill>
                    <a:srgbClr val="191919"/>
                  </a:solidFill>
                  <a:latin typeface="Garet"/>
                </a:rPr>
                <a:t>Key Delieverables</a:t>
              </a:r>
            </a:p>
          </p:txBody>
        </p:sp>
      </p:grpSp>
      <p:sp>
        <p:nvSpPr>
          <p:cNvPr id="38" name="TextBox 38"/>
          <p:cNvSpPr txBox="1"/>
          <p:nvPr/>
        </p:nvSpPr>
        <p:spPr>
          <a:xfrm>
            <a:off x="1028700" y="138345"/>
            <a:ext cx="2723704" cy="324195"/>
          </a:xfrm>
          <a:prstGeom prst="rect">
            <a:avLst/>
          </a:prstGeom>
        </p:spPr>
        <p:txBody>
          <a:bodyPr lIns="0" tIns="0" rIns="0" bIns="0" rtlCol="0" anchor="t">
            <a:spAutoFit/>
          </a:bodyPr>
          <a:lstStyle/>
          <a:p>
            <a:pPr algn="ctr">
              <a:lnSpc>
                <a:spcPts val="2769"/>
              </a:lnSpc>
              <a:spcBef>
                <a:spcPct val="0"/>
              </a:spcBef>
            </a:pPr>
            <a:r>
              <a:rPr lang="en-US" sz="1809">
                <a:solidFill>
                  <a:srgbClr val="000000"/>
                </a:solidFill>
                <a:latin typeface="Garet"/>
              </a:rPr>
              <a:t>Ahmed Hanif 60301085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utoShape 3">
            <a:extLst>
              <a:ext uri="{FF2B5EF4-FFF2-40B4-BE49-F238E27FC236}">
                <a16:creationId xmlns:a16="http://schemas.microsoft.com/office/drawing/2014/main" id="{75F07E69-B440-90F3-80C6-04F03351E3AF}"/>
              </a:ext>
            </a:extLst>
          </p:cNvPr>
          <p:cNvSpPr/>
          <p:nvPr/>
        </p:nvSpPr>
        <p:spPr>
          <a:xfrm flipV="1">
            <a:off x="4915597" y="61025"/>
            <a:ext cx="922" cy="1900787"/>
          </a:xfrm>
          <a:prstGeom prst="line">
            <a:avLst/>
          </a:prstGeom>
          <a:ln w="57150" cap="flat">
            <a:solidFill>
              <a:srgbClr val="EDF0F2"/>
            </a:solidFill>
            <a:prstDash val="solid"/>
            <a:headEnd type="none" w="sm" len="sm"/>
            <a:tailEnd type="none" w="sm" len="sm"/>
          </a:ln>
        </p:spPr>
        <p:txBody>
          <a:bodyPr/>
          <a:lstStyle/>
          <a:p>
            <a:endParaRPr lang="en-US"/>
          </a:p>
        </p:txBody>
      </p:sp>
      <p:graphicFrame>
        <p:nvGraphicFramePr>
          <p:cNvPr id="2" name="Table 2"/>
          <p:cNvGraphicFramePr>
            <a:graphicFrameLocks noGrp="1"/>
          </p:cNvGraphicFramePr>
          <p:nvPr>
            <p:extLst>
              <p:ext uri="{D42A27DB-BD31-4B8C-83A1-F6EECF244321}">
                <p14:modId xmlns:p14="http://schemas.microsoft.com/office/powerpoint/2010/main" val="2687549417"/>
              </p:ext>
            </p:extLst>
          </p:nvPr>
        </p:nvGraphicFramePr>
        <p:xfrm>
          <a:off x="1794048" y="1956230"/>
          <a:ext cx="16230600" cy="7604253"/>
        </p:xfrm>
        <a:graphic>
          <a:graphicData uri="http://schemas.openxmlformats.org/drawingml/2006/table">
            <a:tbl>
              <a:tblPr/>
              <a:tblGrid>
                <a:gridCol w="2705100">
                  <a:extLst>
                    <a:ext uri="{9D8B030D-6E8A-4147-A177-3AD203B41FA5}">
                      <a16:colId xmlns:a16="http://schemas.microsoft.com/office/drawing/2014/main" val="20000"/>
                    </a:ext>
                  </a:extLst>
                </a:gridCol>
                <a:gridCol w="2705100">
                  <a:extLst>
                    <a:ext uri="{9D8B030D-6E8A-4147-A177-3AD203B41FA5}">
                      <a16:colId xmlns:a16="http://schemas.microsoft.com/office/drawing/2014/main" val="20001"/>
                    </a:ext>
                  </a:extLst>
                </a:gridCol>
                <a:gridCol w="2705100">
                  <a:extLst>
                    <a:ext uri="{9D8B030D-6E8A-4147-A177-3AD203B41FA5}">
                      <a16:colId xmlns:a16="http://schemas.microsoft.com/office/drawing/2014/main" val="20002"/>
                    </a:ext>
                  </a:extLst>
                </a:gridCol>
                <a:gridCol w="2705100">
                  <a:extLst>
                    <a:ext uri="{9D8B030D-6E8A-4147-A177-3AD203B41FA5}">
                      <a16:colId xmlns:a16="http://schemas.microsoft.com/office/drawing/2014/main" val="20003"/>
                    </a:ext>
                  </a:extLst>
                </a:gridCol>
                <a:gridCol w="2705100">
                  <a:extLst>
                    <a:ext uri="{9D8B030D-6E8A-4147-A177-3AD203B41FA5}">
                      <a16:colId xmlns:a16="http://schemas.microsoft.com/office/drawing/2014/main" val="20004"/>
                    </a:ext>
                  </a:extLst>
                </a:gridCol>
                <a:gridCol w="2705100">
                  <a:extLst>
                    <a:ext uri="{9D8B030D-6E8A-4147-A177-3AD203B41FA5}">
                      <a16:colId xmlns:a16="http://schemas.microsoft.com/office/drawing/2014/main" val="20005"/>
                    </a:ext>
                  </a:extLst>
                </a:gridCol>
              </a:tblGrid>
              <a:tr h="2067760">
                <a:tc>
                  <a:txBody>
                    <a:bodyPr/>
                    <a:lstStyle/>
                    <a:p>
                      <a:pPr algn="ctr">
                        <a:lnSpc>
                          <a:spcPts val="3120"/>
                        </a:lnSpc>
                        <a:defRPr/>
                      </a:pPr>
                      <a:r>
                        <a:rPr lang="en-US" sz="2400" dirty="0">
                          <a:solidFill>
                            <a:srgbClr val="FFFFFF"/>
                          </a:solidFill>
                          <a:latin typeface="Garet Bold"/>
                        </a:rPr>
                        <a:t>COMPLETED</a:t>
                      </a:r>
                      <a:endParaRPr lang="en-US" sz="1100" dirty="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20FFA2"/>
                    </a:solidFill>
                  </a:tcPr>
                </a:tc>
                <a:tc>
                  <a:txBody>
                    <a:bodyPr/>
                    <a:lstStyle/>
                    <a:p>
                      <a:pPr algn="ctr">
                        <a:lnSpc>
                          <a:spcPts val="3120"/>
                        </a:lnSpc>
                        <a:defRPr/>
                      </a:pPr>
                      <a:r>
                        <a:rPr lang="en-US" sz="2400">
                          <a:solidFill>
                            <a:srgbClr val="FFFFFF"/>
                          </a:solidFill>
                          <a:latin typeface="Garet Bold"/>
                        </a:rPr>
                        <a:t>IN-PROGRESS</a:t>
                      </a:r>
                      <a:endParaRPr lang="en-US" sz="110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18DF8C"/>
                    </a:solidFill>
                  </a:tcPr>
                </a:tc>
                <a:tc>
                  <a:txBody>
                    <a:bodyPr/>
                    <a:lstStyle/>
                    <a:p>
                      <a:pPr algn="ctr">
                        <a:lnSpc>
                          <a:spcPts val="3120"/>
                        </a:lnSpc>
                        <a:defRPr/>
                      </a:pPr>
                      <a:r>
                        <a:rPr lang="en-US" sz="2400">
                          <a:solidFill>
                            <a:srgbClr val="FFFFFF"/>
                          </a:solidFill>
                          <a:latin typeface="Garet Bold"/>
                        </a:rPr>
                        <a:t>TO BE COMPLETED BY June</a:t>
                      </a:r>
                      <a:endParaRPr lang="en-US" sz="110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17D686"/>
                    </a:solidFill>
                  </a:tcPr>
                </a:tc>
                <a:tc>
                  <a:txBody>
                    <a:bodyPr/>
                    <a:lstStyle/>
                    <a:p>
                      <a:pPr algn="ctr">
                        <a:lnSpc>
                          <a:spcPts val="3120"/>
                        </a:lnSpc>
                        <a:defRPr/>
                      </a:pPr>
                      <a:r>
                        <a:rPr lang="en-US" sz="2400" dirty="0">
                          <a:solidFill>
                            <a:srgbClr val="FFFFFF"/>
                          </a:solidFill>
                          <a:latin typeface="Garet Bold"/>
                        </a:rPr>
                        <a:t>TO BE COMPLETED BY AUGUST</a:t>
                      </a:r>
                      <a:endParaRPr lang="en-US" sz="1100" dirty="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15C47B"/>
                    </a:solidFill>
                  </a:tcPr>
                </a:tc>
                <a:tc>
                  <a:txBody>
                    <a:bodyPr/>
                    <a:lstStyle/>
                    <a:p>
                      <a:pPr algn="ctr">
                        <a:lnSpc>
                          <a:spcPts val="3120"/>
                        </a:lnSpc>
                        <a:defRPr/>
                      </a:pPr>
                      <a:r>
                        <a:rPr lang="en-US" sz="2400" dirty="0">
                          <a:solidFill>
                            <a:srgbClr val="FFFFFF"/>
                          </a:solidFill>
                          <a:latin typeface="Garet Bold"/>
                        </a:rPr>
                        <a:t>TO BE COMPLETED BY September</a:t>
                      </a:r>
                      <a:endParaRPr lang="en-US" sz="1100" dirty="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13AD6D"/>
                    </a:solidFill>
                  </a:tcPr>
                </a:tc>
                <a:tc>
                  <a:txBody>
                    <a:bodyPr/>
                    <a:lstStyle/>
                    <a:p>
                      <a:pPr algn="ctr">
                        <a:lnSpc>
                          <a:spcPts val="3120"/>
                        </a:lnSpc>
                        <a:defRPr/>
                      </a:pPr>
                      <a:r>
                        <a:rPr lang="en-US" sz="2400" dirty="0">
                          <a:solidFill>
                            <a:srgbClr val="FFFFFF"/>
                          </a:solidFill>
                          <a:latin typeface="Garet Bold"/>
                        </a:rPr>
                        <a:t>TO BE COMPLETED BY October</a:t>
                      </a:r>
                      <a:endParaRPr lang="en-US" sz="1100" dirty="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108956"/>
                    </a:solidFill>
                  </a:tcPr>
                </a:tc>
                <a:extLst>
                  <a:ext uri="{0D108BD9-81ED-4DB2-BD59-A6C34878D82A}">
                    <a16:rowId xmlns:a16="http://schemas.microsoft.com/office/drawing/2014/main" val="10000"/>
                  </a:ext>
                </a:extLst>
              </a:tr>
              <a:tr h="1627404">
                <a:tc>
                  <a:txBody>
                    <a:bodyPr/>
                    <a:lstStyle/>
                    <a:p>
                      <a:pPr algn="ctr">
                        <a:lnSpc>
                          <a:spcPts val="2380"/>
                        </a:lnSpc>
                        <a:defRPr/>
                      </a:pPr>
                      <a:r>
                        <a:rPr lang="en-US" sz="1700" dirty="0">
                          <a:solidFill>
                            <a:srgbClr val="191919"/>
                          </a:solidFill>
                          <a:latin typeface="Garet"/>
                        </a:rPr>
                        <a:t>Project Charter Approval</a:t>
                      </a:r>
                      <a:endParaRPr lang="en-US" sz="1100" dirty="0"/>
                    </a:p>
                    <a:p>
                      <a:pPr algn="ctr">
                        <a:lnSpc>
                          <a:spcPts val="2380"/>
                        </a:lnSpc>
                      </a:pPr>
                      <a:r>
                        <a:rPr lang="en-US" sz="1700" dirty="0">
                          <a:solidFill>
                            <a:srgbClr val="191919"/>
                          </a:solidFill>
                          <a:latin typeface="Garet"/>
                        </a:rPr>
                        <a:t>(Project Team)</a:t>
                      </a:r>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tcPr>
                </a:tc>
                <a:tc>
                  <a:txBody>
                    <a:bodyPr/>
                    <a:lstStyle/>
                    <a:p>
                      <a:pPr algn="ctr">
                        <a:lnSpc>
                          <a:spcPts val="2380"/>
                        </a:lnSpc>
                        <a:defRPr/>
                      </a:pPr>
                      <a:r>
                        <a:rPr lang="en-US" sz="1700" dirty="0">
                          <a:solidFill>
                            <a:srgbClr val="191919"/>
                          </a:solidFill>
                          <a:latin typeface="Garet"/>
                        </a:rPr>
                        <a:t>Identifying</a:t>
                      </a:r>
                      <a:endParaRPr lang="en-US" sz="1100" dirty="0"/>
                    </a:p>
                    <a:p>
                      <a:pPr algn="ctr">
                        <a:lnSpc>
                          <a:spcPts val="2380"/>
                        </a:lnSpc>
                      </a:pPr>
                      <a:r>
                        <a:rPr lang="en-US" sz="1700" dirty="0">
                          <a:solidFill>
                            <a:srgbClr val="191919"/>
                          </a:solidFill>
                          <a:latin typeface="Garet"/>
                        </a:rPr>
                        <a:t>  and Inviting Speakers</a:t>
                      </a:r>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FFFFFF"/>
                    </a:solidFill>
                  </a:tcPr>
                </a:tc>
                <a:tc>
                  <a:txBody>
                    <a:bodyPr/>
                    <a:lstStyle/>
                    <a:p>
                      <a:pPr algn="ctr">
                        <a:lnSpc>
                          <a:spcPts val="2380"/>
                        </a:lnSpc>
                        <a:defRPr/>
                      </a:pPr>
                      <a:r>
                        <a:rPr lang="en-US" sz="1700" dirty="0">
                          <a:solidFill>
                            <a:srgbClr val="191919"/>
                          </a:solidFill>
                          <a:latin typeface="Garet"/>
                        </a:rPr>
                        <a:t>Identifying</a:t>
                      </a:r>
                      <a:endParaRPr lang="en-US" sz="1100" dirty="0"/>
                    </a:p>
                    <a:p>
                      <a:pPr algn="ctr">
                        <a:lnSpc>
                          <a:spcPts val="2380"/>
                        </a:lnSpc>
                      </a:pPr>
                      <a:r>
                        <a:rPr lang="en-US" sz="1700" dirty="0">
                          <a:solidFill>
                            <a:srgbClr val="191919"/>
                          </a:solidFill>
                          <a:latin typeface="Garet"/>
                        </a:rPr>
                        <a:t>  and Inviting Speakers</a:t>
                      </a:r>
                    </a:p>
                    <a:p>
                      <a:pPr algn="ctr">
                        <a:lnSpc>
                          <a:spcPts val="2380"/>
                        </a:lnSpc>
                      </a:pPr>
                      <a:endParaRPr lang="en-US" sz="1700" dirty="0">
                        <a:solidFill>
                          <a:srgbClr val="191919"/>
                        </a:solidFill>
                        <a:latin typeface="Garet"/>
                      </a:endParaRPr>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FFFFFF"/>
                    </a:solidFill>
                  </a:tcPr>
                </a:tc>
                <a:tc>
                  <a:txBody>
                    <a:bodyPr/>
                    <a:lstStyle/>
                    <a:p>
                      <a:pPr algn="ctr">
                        <a:lnSpc>
                          <a:spcPts val="2380"/>
                        </a:lnSpc>
                        <a:defRPr/>
                      </a:pPr>
                      <a:r>
                        <a:rPr lang="en-US" sz="1700">
                          <a:solidFill>
                            <a:srgbClr val="191919"/>
                          </a:solidFill>
                          <a:latin typeface="Garet"/>
                        </a:rPr>
                        <a:t>Conducting Promotion</a:t>
                      </a:r>
                      <a:endParaRPr lang="en-US" sz="110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FFFFFF"/>
                    </a:solidFill>
                  </a:tcPr>
                </a:tc>
                <a:tc>
                  <a:txBody>
                    <a:bodyPr/>
                    <a:lstStyle/>
                    <a:p>
                      <a:pPr algn="ctr">
                        <a:lnSpc>
                          <a:spcPts val="2380"/>
                        </a:lnSpc>
                        <a:defRPr/>
                      </a:pPr>
                      <a:r>
                        <a:rPr lang="en-US" sz="1700">
                          <a:solidFill>
                            <a:srgbClr val="191919"/>
                          </a:solidFill>
                          <a:latin typeface="Garet"/>
                        </a:rPr>
                        <a:t>Developing Competition</a:t>
                      </a:r>
                      <a:endParaRPr lang="en-US" sz="110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FFFFFF"/>
                    </a:solidFill>
                  </a:tcPr>
                </a:tc>
                <a:tc>
                  <a:txBody>
                    <a:bodyPr/>
                    <a:lstStyle/>
                    <a:p>
                      <a:pPr algn="ctr">
                        <a:lnSpc>
                          <a:spcPts val="2380"/>
                        </a:lnSpc>
                        <a:defRPr/>
                      </a:pPr>
                      <a:r>
                        <a:rPr lang="en-US" sz="1700">
                          <a:solidFill>
                            <a:srgbClr val="191919"/>
                          </a:solidFill>
                          <a:latin typeface="Garet"/>
                        </a:rPr>
                        <a:t>Reporting</a:t>
                      </a:r>
                      <a:endParaRPr lang="en-US" sz="110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30642">
                <a:tc>
                  <a:txBody>
                    <a:bodyPr/>
                    <a:lstStyle/>
                    <a:p>
                      <a:pPr algn="ctr">
                        <a:lnSpc>
                          <a:spcPts val="2380"/>
                        </a:lnSpc>
                        <a:defRPr/>
                      </a:pPr>
                      <a:r>
                        <a:rPr lang="en-US" sz="1700">
                          <a:solidFill>
                            <a:srgbClr val="191919"/>
                          </a:solidFill>
                          <a:latin typeface="Garet"/>
                        </a:rPr>
                        <a:t>Booking Venue</a:t>
                      </a:r>
                      <a:endParaRPr lang="en-US" sz="1100"/>
                    </a:p>
                    <a:p>
                      <a:pPr algn="ctr">
                        <a:lnSpc>
                          <a:spcPts val="2380"/>
                        </a:lnSpc>
                      </a:pPr>
                      <a:r>
                        <a:rPr lang="en-US" sz="1700">
                          <a:solidFill>
                            <a:srgbClr val="191919"/>
                          </a:solidFill>
                          <a:latin typeface="Garet"/>
                        </a:rPr>
                        <a:t>(Ibrahim)</a:t>
                      </a:r>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FFFFFF"/>
                    </a:solidFill>
                  </a:tcPr>
                </a:tc>
                <a:tc>
                  <a:txBody>
                    <a:bodyPr/>
                    <a:lstStyle/>
                    <a:p>
                      <a:pPr algn="ctr">
                        <a:lnSpc>
                          <a:spcPts val="2380"/>
                        </a:lnSpc>
                      </a:pPr>
                      <a:r>
                        <a:rPr lang="en-US" sz="1700" dirty="0">
                          <a:latin typeface="Garet" panose="020B0604020202020204" charset="0"/>
                        </a:rPr>
                        <a:t>Conducting Promotion</a:t>
                      </a:r>
                    </a:p>
                    <a:p>
                      <a:pPr algn="ctr">
                        <a:lnSpc>
                          <a:spcPts val="2380"/>
                        </a:lnSpc>
                      </a:pPr>
                      <a:endParaRPr lang="en-US" sz="1100" dirty="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FFFFFF"/>
                    </a:solidFill>
                  </a:tcPr>
                </a:tc>
                <a:tc>
                  <a:txBody>
                    <a:bodyPr/>
                    <a:lstStyle/>
                    <a:p>
                      <a:pPr algn="ctr">
                        <a:lnSpc>
                          <a:spcPts val="2380"/>
                        </a:lnSpc>
                        <a:defRPr/>
                      </a:pPr>
                      <a:r>
                        <a:rPr lang="en-US" sz="1700" dirty="0">
                          <a:solidFill>
                            <a:srgbClr val="191919"/>
                          </a:solidFill>
                          <a:latin typeface="Garet"/>
                        </a:rPr>
                        <a:t>Finalize Sponsorship Details</a:t>
                      </a:r>
                      <a:endParaRPr lang="en-US" sz="1100" dirty="0"/>
                    </a:p>
                    <a:p>
                      <a:pPr algn="ctr">
                        <a:lnSpc>
                          <a:spcPts val="2380"/>
                        </a:lnSpc>
                      </a:pPr>
                      <a:endParaRPr lang="en-US" sz="1100" dirty="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FFFFFF"/>
                    </a:solidFill>
                  </a:tcPr>
                </a:tc>
                <a:tc>
                  <a:txBody>
                    <a:bodyPr/>
                    <a:lstStyle/>
                    <a:p>
                      <a:pPr algn="ctr">
                        <a:lnSpc>
                          <a:spcPts val="2380"/>
                        </a:lnSpc>
                        <a:defRPr/>
                      </a:pPr>
                      <a:r>
                        <a:rPr lang="en-US" sz="1700">
                          <a:solidFill>
                            <a:srgbClr val="191919"/>
                          </a:solidFill>
                          <a:latin typeface="Garet"/>
                        </a:rPr>
                        <a:t>Finalize Participants</a:t>
                      </a:r>
                      <a:endParaRPr lang="en-US" sz="110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FFFFFF"/>
                    </a:solidFill>
                  </a:tcPr>
                </a:tc>
                <a:tc>
                  <a:txBody>
                    <a:bodyPr/>
                    <a:lstStyle/>
                    <a:p>
                      <a:pPr algn="ctr">
                        <a:lnSpc>
                          <a:spcPts val="2380"/>
                        </a:lnSpc>
                        <a:defRPr/>
                      </a:pPr>
                      <a:r>
                        <a:rPr lang="en-US" sz="1700">
                          <a:solidFill>
                            <a:srgbClr val="191919"/>
                          </a:solidFill>
                          <a:latin typeface="Garet"/>
                        </a:rPr>
                        <a:t>Organizing Catering</a:t>
                      </a:r>
                      <a:endParaRPr lang="en-US" sz="1100"/>
                    </a:p>
                    <a:p>
                      <a:pPr algn="ctr">
                        <a:lnSpc>
                          <a:spcPts val="2380"/>
                        </a:lnSpc>
                      </a:pPr>
                      <a:endParaRPr lang="en-US" sz="110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FFFFFF"/>
                    </a:solidFill>
                  </a:tcPr>
                </a:tc>
                <a:tc>
                  <a:txBody>
                    <a:bodyPr/>
                    <a:lstStyle/>
                    <a:p>
                      <a:pPr algn="ctr">
                        <a:lnSpc>
                          <a:spcPts val="2380"/>
                        </a:lnSpc>
                        <a:defRPr/>
                      </a:pPr>
                      <a:r>
                        <a:rPr lang="en-US" sz="1700">
                          <a:solidFill>
                            <a:srgbClr val="191919"/>
                          </a:solidFill>
                          <a:latin typeface="Garet"/>
                        </a:rPr>
                        <a:t>Project Closure</a:t>
                      </a:r>
                      <a:endParaRPr lang="en-US" sz="110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330642">
                <a:tc>
                  <a:txBody>
                    <a:bodyPr/>
                    <a:lstStyle/>
                    <a:p>
                      <a:pPr algn="ctr">
                        <a:lnSpc>
                          <a:spcPts val="2380"/>
                        </a:lnSpc>
                        <a:defRPr/>
                      </a:pPr>
                      <a:r>
                        <a:rPr lang="en-US" sz="1700" dirty="0">
                          <a:solidFill>
                            <a:srgbClr val="191919"/>
                          </a:solidFill>
                          <a:latin typeface="Garet"/>
                        </a:rPr>
                        <a:t>Finalize Sponsorship Details</a:t>
                      </a:r>
                      <a:endParaRPr lang="en-US" sz="1100" dirty="0"/>
                    </a:p>
                    <a:p>
                      <a:pPr algn="ctr">
                        <a:lnSpc>
                          <a:spcPts val="2380"/>
                        </a:lnSpc>
                      </a:pPr>
                      <a:endParaRPr lang="en-US" sz="1100" dirty="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FFFFFF"/>
                    </a:solidFill>
                  </a:tcPr>
                </a:tc>
                <a:tc>
                  <a:txBody>
                    <a:bodyPr/>
                    <a:lstStyle/>
                    <a:p>
                      <a:pPr algn="ctr">
                        <a:lnSpc>
                          <a:spcPts val="2380"/>
                        </a:lnSpc>
                        <a:defRPr/>
                      </a:pPr>
                      <a:endParaRPr lang="en-US" sz="1100" dirty="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FFFFFF"/>
                    </a:solidFill>
                  </a:tcPr>
                </a:tc>
                <a:tc>
                  <a:txBody>
                    <a:bodyPr/>
                    <a:lstStyle/>
                    <a:p>
                      <a:pPr algn="ctr">
                        <a:lnSpc>
                          <a:spcPts val="2380"/>
                        </a:lnSpc>
                        <a:defRPr/>
                      </a:pPr>
                      <a:endParaRPr lang="en-US" sz="110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FFFFFF"/>
                    </a:solidFill>
                  </a:tcPr>
                </a:tc>
                <a:tc>
                  <a:txBody>
                    <a:bodyPr/>
                    <a:lstStyle/>
                    <a:p>
                      <a:pPr algn="ctr">
                        <a:lnSpc>
                          <a:spcPts val="2380"/>
                        </a:lnSpc>
                        <a:defRPr/>
                      </a:pPr>
                      <a:endParaRPr lang="en-US" sz="110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tcPr>
                </a:tc>
                <a:tc>
                  <a:txBody>
                    <a:bodyPr/>
                    <a:lstStyle/>
                    <a:p>
                      <a:pPr algn="ctr">
                        <a:lnSpc>
                          <a:spcPts val="2380"/>
                        </a:lnSpc>
                        <a:defRPr/>
                      </a:pPr>
                      <a:endParaRPr lang="en-US" sz="110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FFFFFF"/>
                    </a:solidFill>
                  </a:tcPr>
                </a:tc>
                <a:tc>
                  <a:txBody>
                    <a:bodyPr/>
                    <a:lstStyle/>
                    <a:p>
                      <a:pPr algn="ctr">
                        <a:lnSpc>
                          <a:spcPts val="2380"/>
                        </a:lnSpc>
                        <a:defRPr/>
                      </a:pPr>
                      <a:endParaRPr lang="en-US" sz="110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247805">
                <a:tc>
                  <a:txBody>
                    <a:bodyPr/>
                    <a:lstStyle/>
                    <a:p>
                      <a:pPr algn="ctr">
                        <a:lnSpc>
                          <a:spcPts val="2380"/>
                        </a:lnSpc>
                        <a:defRPr/>
                      </a:pPr>
                      <a:endParaRPr lang="en-US" sz="110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FFFFFF"/>
                    </a:solidFill>
                  </a:tcPr>
                </a:tc>
                <a:tc>
                  <a:txBody>
                    <a:bodyPr/>
                    <a:lstStyle/>
                    <a:p>
                      <a:pPr algn="ctr">
                        <a:lnSpc>
                          <a:spcPts val="2380"/>
                        </a:lnSpc>
                        <a:defRPr/>
                      </a:pPr>
                      <a:endParaRPr lang="en-US" sz="1100" dirty="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FFFFFF"/>
                    </a:solidFill>
                  </a:tcPr>
                </a:tc>
                <a:tc>
                  <a:txBody>
                    <a:bodyPr/>
                    <a:lstStyle/>
                    <a:p>
                      <a:pPr algn="ctr">
                        <a:lnSpc>
                          <a:spcPts val="2380"/>
                        </a:lnSpc>
                        <a:defRPr/>
                      </a:pPr>
                      <a:endParaRPr lang="en-US" sz="110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FFFFFF"/>
                    </a:solidFill>
                  </a:tcPr>
                </a:tc>
                <a:tc>
                  <a:txBody>
                    <a:bodyPr/>
                    <a:lstStyle/>
                    <a:p>
                      <a:pPr algn="ctr">
                        <a:lnSpc>
                          <a:spcPts val="2380"/>
                        </a:lnSpc>
                        <a:defRPr/>
                      </a:pPr>
                      <a:endParaRPr lang="en-US" sz="1100" dirty="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FFFFFF"/>
                    </a:solidFill>
                  </a:tcPr>
                </a:tc>
                <a:tc>
                  <a:txBody>
                    <a:bodyPr/>
                    <a:lstStyle/>
                    <a:p>
                      <a:pPr algn="ctr">
                        <a:lnSpc>
                          <a:spcPts val="2380"/>
                        </a:lnSpc>
                        <a:defRPr/>
                      </a:pPr>
                      <a:endParaRPr lang="en-US" sz="110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FFFFFF"/>
                    </a:solidFill>
                  </a:tcPr>
                </a:tc>
                <a:tc>
                  <a:txBody>
                    <a:bodyPr/>
                    <a:lstStyle/>
                    <a:p>
                      <a:pPr algn="ctr">
                        <a:lnSpc>
                          <a:spcPts val="2380"/>
                        </a:lnSpc>
                        <a:defRPr/>
                      </a:pPr>
                      <a:endParaRPr lang="en-US" sz="1100" dirty="0"/>
                    </a:p>
                  </a:txBody>
                  <a:tcPr marL="171450" marR="171450" marT="171450" marB="171450" anchor="ctr">
                    <a:lnL w="38100" cap="flat" cmpd="sng" algn="ctr">
                      <a:solidFill>
                        <a:srgbClr val="EDF0F2"/>
                      </a:solidFill>
                      <a:prstDash val="solid"/>
                      <a:round/>
                      <a:headEnd type="none" w="med" len="med"/>
                      <a:tailEnd type="none" w="med" len="med"/>
                    </a:lnL>
                    <a:lnR w="38100" cap="flat" cmpd="sng" algn="ctr">
                      <a:solidFill>
                        <a:srgbClr val="EDF0F2"/>
                      </a:solidFill>
                      <a:prstDash val="solid"/>
                      <a:round/>
                      <a:headEnd type="none" w="med" len="med"/>
                      <a:tailEnd type="none" w="med" len="med"/>
                    </a:lnR>
                    <a:lnT w="38100" cap="flat" cmpd="sng" algn="ctr">
                      <a:solidFill>
                        <a:srgbClr val="EDF0F2"/>
                      </a:solidFill>
                      <a:prstDash val="solid"/>
                      <a:round/>
                      <a:headEnd type="none" w="med" len="med"/>
                      <a:tailEnd type="none" w="med" len="med"/>
                    </a:lnT>
                    <a:lnB w="38100" cap="flat" cmpd="sng" algn="ctr">
                      <a:solidFill>
                        <a:srgbClr val="EDF0F2"/>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grpSp>
        <p:nvGrpSpPr>
          <p:cNvPr id="3" name="Group 3"/>
          <p:cNvGrpSpPr/>
          <p:nvPr/>
        </p:nvGrpSpPr>
        <p:grpSpPr>
          <a:xfrm rot="16200000">
            <a:off x="-5004801" y="4463850"/>
            <a:ext cx="11735034" cy="1359300"/>
            <a:chOff x="0" y="-9525"/>
            <a:chExt cx="15646712" cy="1812400"/>
          </a:xfrm>
        </p:grpSpPr>
        <p:sp>
          <p:nvSpPr>
            <p:cNvPr id="4" name="TextBox 4"/>
            <p:cNvSpPr txBox="1"/>
            <p:nvPr/>
          </p:nvSpPr>
          <p:spPr>
            <a:xfrm>
              <a:off x="14525" y="-9525"/>
              <a:ext cx="15632187" cy="860426"/>
            </a:xfrm>
            <a:prstGeom prst="rect">
              <a:avLst/>
            </a:prstGeom>
          </p:spPr>
          <p:txBody>
            <a:bodyPr lIns="0" tIns="0" rIns="0" bIns="0" rtlCol="0" anchor="t">
              <a:spAutoFit/>
            </a:bodyPr>
            <a:lstStyle/>
            <a:p>
              <a:pPr algn="ctr">
                <a:lnSpc>
                  <a:spcPts val="5039"/>
                </a:lnSpc>
              </a:pPr>
              <a:r>
                <a:rPr lang="en-US" sz="4199" spc="125" dirty="0">
                  <a:solidFill>
                    <a:srgbClr val="191919"/>
                  </a:solidFill>
                  <a:latin typeface="Garet Bold"/>
                </a:rPr>
                <a:t>PROJECT CHARTER</a:t>
              </a:r>
            </a:p>
          </p:txBody>
        </p:sp>
        <p:sp>
          <p:nvSpPr>
            <p:cNvPr id="5" name="TextBox 5"/>
            <p:cNvSpPr txBox="1"/>
            <p:nvPr/>
          </p:nvSpPr>
          <p:spPr>
            <a:xfrm>
              <a:off x="0" y="1007218"/>
              <a:ext cx="15632187" cy="795657"/>
            </a:xfrm>
            <a:prstGeom prst="rect">
              <a:avLst/>
            </a:prstGeom>
          </p:spPr>
          <p:txBody>
            <a:bodyPr lIns="0" tIns="0" rIns="0" bIns="0" rtlCol="0" anchor="t">
              <a:spAutoFit/>
            </a:bodyPr>
            <a:lstStyle/>
            <a:p>
              <a:pPr algn="ctr">
                <a:lnSpc>
                  <a:spcPts val="5039"/>
                </a:lnSpc>
              </a:pPr>
              <a:r>
                <a:rPr lang="en-US" sz="3599" spc="107" dirty="0">
                  <a:solidFill>
                    <a:srgbClr val="191919"/>
                  </a:solidFill>
                  <a:latin typeface="Garet"/>
                </a:rPr>
                <a:t>Project Schedule and Key Milestones</a:t>
              </a:r>
            </a:p>
          </p:txBody>
        </p:sp>
      </p:grpSp>
      <p:sp>
        <p:nvSpPr>
          <p:cNvPr id="9" name="Freeform 9"/>
          <p:cNvSpPr/>
          <p:nvPr/>
        </p:nvSpPr>
        <p:spPr>
          <a:xfrm>
            <a:off x="17259301" y="9901881"/>
            <a:ext cx="1028700" cy="415536"/>
          </a:xfrm>
          <a:custGeom>
            <a:avLst/>
            <a:gdLst/>
            <a:ahLst/>
            <a:cxnLst/>
            <a:rect l="l" t="t" r="r" b="b"/>
            <a:pathLst>
              <a:path w="2470039" h="848795">
                <a:moveTo>
                  <a:pt x="0" y="0"/>
                </a:moveTo>
                <a:lnTo>
                  <a:pt x="2470039" y="0"/>
                </a:lnTo>
                <a:lnTo>
                  <a:pt x="2470039" y="848795"/>
                </a:lnTo>
                <a:lnTo>
                  <a:pt x="0" y="84879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10" name="TextBox 10"/>
          <p:cNvSpPr txBox="1"/>
          <p:nvPr/>
        </p:nvSpPr>
        <p:spPr>
          <a:xfrm>
            <a:off x="-40328" y="9655830"/>
            <a:ext cx="2554928" cy="1056700"/>
          </a:xfrm>
          <a:prstGeom prst="rect">
            <a:avLst/>
          </a:prstGeom>
        </p:spPr>
        <p:txBody>
          <a:bodyPr lIns="0" tIns="0" rIns="0" bIns="0" rtlCol="0" anchor="t">
            <a:spAutoFit/>
          </a:bodyPr>
          <a:lstStyle/>
          <a:p>
            <a:pPr algn="ctr">
              <a:lnSpc>
                <a:spcPts val="2769"/>
              </a:lnSpc>
            </a:pPr>
            <a:r>
              <a:rPr lang="en-US" sz="1200" spc="-86" dirty="0">
                <a:solidFill>
                  <a:srgbClr val="000000"/>
                </a:solidFill>
                <a:latin typeface="Garet"/>
              </a:rPr>
              <a:t>Mohammed Al-</a:t>
            </a:r>
            <a:r>
              <a:rPr lang="en-US" sz="1200" spc="-86" dirty="0" err="1">
                <a:solidFill>
                  <a:srgbClr val="000000"/>
                </a:solidFill>
                <a:latin typeface="Garet"/>
              </a:rPr>
              <a:t>Kaabi</a:t>
            </a:r>
            <a:endParaRPr lang="en-US" sz="1200" spc="-86" dirty="0">
              <a:solidFill>
                <a:srgbClr val="000000"/>
              </a:solidFill>
              <a:latin typeface="Garet"/>
            </a:endParaRPr>
          </a:p>
          <a:p>
            <a:pPr algn="ctr">
              <a:lnSpc>
                <a:spcPts val="2769"/>
              </a:lnSpc>
            </a:pPr>
            <a:r>
              <a:rPr lang="en-US" sz="1200" spc="-86" dirty="0">
                <a:solidFill>
                  <a:srgbClr val="000000"/>
                </a:solidFill>
                <a:latin typeface="Garet"/>
              </a:rPr>
              <a:t>60100771</a:t>
            </a:r>
          </a:p>
          <a:p>
            <a:pPr algn="ctr">
              <a:lnSpc>
                <a:spcPts val="2769"/>
              </a:lnSpc>
              <a:spcBef>
                <a:spcPct val="0"/>
              </a:spcBef>
            </a:pPr>
            <a:endParaRPr lang="en-US" sz="1200" spc="-86" dirty="0">
              <a:solidFill>
                <a:srgbClr val="000000"/>
              </a:solidFill>
              <a:latin typeface="Garet"/>
            </a:endParaRPr>
          </a:p>
        </p:txBody>
      </p:sp>
      <p:sp>
        <p:nvSpPr>
          <p:cNvPr id="14" name="Freeform 15">
            <a:extLst>
              <a:ext uri="{FF2B5EF4-FFF2-40B4-BE49-F238E27FC236}">
                <a16:creationId xmlns:a16="http://schemas.microsoft.com/office/drawing/2014/main" id="{48EEAFC3-8F67-57A6-DA7A-B43DA912D73B}"/>
              </a:ext>
            </a:extLst>
          </p:cNvPr>
          <p:cNvSpPr/>
          <p:nvPr/>
        </p:nvSpPr>
        <p:spPr>
          <a:xfrm>
            <a:off x="2620138" y="137051"/>
            <a:ext cx="1657823" cy="1726172"/>
          </a:xfrm>
          <a:custGeom>
            <a:avLst/>
            <a:gdLst/>
            <a:ahLst/>
            <a:cxnLst/>
            <a:rect l="l" t="t" r="r" b="b"/>
            <a:pathLst>
              <a:path w="672251" h="334151">
                <a:moveTo>
                  <a:pt x="45497" y="0"/>
                </a:moveTo>
                <a:lnTo>
                  <a:pt x="626754" y="0"/>
                </a:lnTo>
                <a:cubicBezTo>
                  <a:pt x="651881" y="0"/>
                  <a:pt x="672251" y="20370"/>
                  <a:pt x="672251" y="45497"/>
                </a:cubicBezTo>
                <a:lnTo>
                  <a:pt x="672251" y="288654"/>
                </a:lnTo>
                <a:cubicBezTo>
                  <a:pt x="672251" y="313781"/>
                  <a:pt x="651881" y="334151"/>
                  <a:pt x="626754" y="334151"/>
                </a:cubicBezTo>
                <a:lnTo>
                  <a:pt x="45497" y="334151"/>
                </a:lnTo>
                <a:cubicBezTo>
                  <a:pt x="20370" y="334151"/>
                  <a:pt x="0" y="313781"/>
                  <a:pt x="0" y="288654"/>
                </a:cubicBezTo>
                <a:lnTo>
                  <a:pt x="0" y="45497"/>
                </a:lnTo>
                <a:cubicBezTo>
                  <a:pt x="0" y="20370"/>
                  <a:pt x="20370" y="0"/>
                  <a:pt x="45497" y="0"/>
                </a:cubicBezTo>
                <a:close/>
              </a:path>
            </a:pathLst>
          </a:custGeom>
          <a:solidFill>
            <a:srgbClr val="3AB85C"/>
          </a:solidFill>
        </p:spPr>
        <p:txBody>
          <a:bodyPr/>
          <a:lstStyle/>
          <a:p>
            <a:endParaRPr lang="en-US"/>
          </a:p>
        </p:txBody>
      </p:sp>
      <p:sp>
        <p:nvSpPr>
          <p:cNvPr id="15" name="TextBox 16">
            <a:extLst>
              <a:ext uri="{FF2B5EF4-FFF2-40B4-BE49-F238E27FC236}">
                <a16:creationId xmlns:a16="http://schemas.microsoft.com/office/drawing/2014/main" id="{EAB46D1F-90D0-BF69-968D-3C04F583F0B8}"/>
              </a:ext>
            </a:extLst>
          </p:cNvPr>
          <p:cNvSpPr txBox="1"/>
          <p:nvPr/>
        </p:nvSpPr>
        <p:spPr>
          <a:xfrm>
            <a:off x="2620138" y="41885"/>
            <a:ext cx="1657823" cy="1824580"/>
          </a:xfrm>
          <a:prstGeom prst="rect">
            <a:avLst/>
          </a:prstGeom>
        </p:spPr>
        <p:txBody>
          <a:bodyPr lIns="254000" tIns="254000" rIns="254000" bIns="254000" rtlCol="0" anchor="ctr"/>
          <a:lstStyle/>
          <a:p>
            <a:pPr algn="ctr">
              <a:lnSpc>
                <a:spcPts val="3120"/>
              </a:lnSpc>
            </a:pPr>
            <a:r>
              <a:rPr lang="en-US" sz="2000" dirty="0">
                <a:solidFill>
                  <a:srgbClr val="FFFFFF"/>
                </a:solidFill>
                <a:latin typeface="Garet"/>
              </a:rPr>
              <a:t>Project Timeline</a:t>
            </a:r>
          </a:p>
        </p:txBody>
      </p:sp>
      <p:sp>
        <p:nvSpPr>
          <p:cNvPr id="18" name="TextBox 17">
            <a:extLst>
              <a:ext uri="{FF2B5EF4-FFF2-40B4-BE49-F238E27FC236}">
                <a16:creationId xmlns:a16="http://schemas.microsoft.com/office/drawing/2014/main" id="{6C59C619-02D6-8AC6-F6E1-250C487C2FE2}"/>
              </a:ext>
            </a:extLst>
          </p:cNvPr>
          <p:cNvSpPr txBox="1"/>
          <p:nvPr/>
        </p:nvSpPr>
        <p:spPr>
          <a:xfrm>
            <a:off x="5058461" y="773910"/>
            <a:ext cx="2796516" cy="459741"/>
          </a:xfrm>
          <a:prstGeom prst="rect">
            <a:avLst/>
          </a:prstGeom>
          <a:noFill/>
        </p:spPr>
        <p:txBody>
          <a:bodyPr wrap="square">
            <a:spAutoFit/>
          </a:bodyPr>
          <a:lstStyle/>
          <a:p>
            <a:pPr algn="l">
              <a:lnSpc>
                <a:spcPts val="2700"/>
              </a:lnSpc>
            </a:pPr>
            <a:r>
              <a:rPr lang="en-US" sz="2400" spc="26" dirty="0">
                <a:solidFill>
                  <a:srgbClr val="191919"/>
                </a:solidFill>
                <a:latin typeface="Garet" panose="020B0604020202020204" charset="0"/>
              </a:rPr>
              <a:t>11 Weeks</a:t>
            </a:r>
          </a:p>
        </p:txBody>
      </p:sp>
      <p:sp>
        <p:nvSpPr>
          <p:cNvPr id="16" name="AutoShape 11">
            <a:extLst>
              <a:ext uri="{FF2B5EF4-FFF2-40B4-BE49-F238E27FC236}">
                <a16:creationId xmlns:a16="http://schemas.microsoft.com/office/drawing/2014/main" id="{C21616AC-1F33-B6AE-64F2-2D0BECB1E607}"/>
              </a:ext>
            </a:extLst>
          </p:cNvPr>
          <p:cNvSpPr/>
          <p:nvPr/>
        </p:nvSpPr>
        <p:spPr>
          <a:xfrm flipV="1">
            <a:off x="4277961" y="957366"/>
            <a:ext cx="623968" cy="123039"/>
          </a:xfrm>
          <a:prstGeom prst="line">
            <a:avLst/>
          </a:prstGeom>
          <a:ln w="47625" cap="flat">
            <a:solidFill>
              <a:srgbClr val="97E8A3"/>
            </a:solidFill>
            <a:prstDash val="solid"/>
            <a:headEnd type="none" w="sm" len="sm"/>
            <a:tailEnd type="oval" w="lg" len="lg"/>
          </a:ln>
        </p:spPr>
        <p:txBody>
          <a:bodyPr/>
          <a:lstStyle/>
          <a:p>
            <a:endParaRPr lang="en-US"/>
          </a:p>
        </p:txBody>
      </p:sp>
      <p:sp>
        <p:nvSpPr>
          <p:cNvPr id="22" name="TextBox 16">
            <a:extLst>
              <a:ext uri="{FF2B5EF4-FFF2-40B4-BE49-F238E27FC236}">
                <a16:creationId xmlns:a16="http://schemas.microsoft.com/office/drawing/2014/main" id="{FE1DCBC4-C682-CD40-7773-9DBF15FCADB6}"/>
              </a:ext>
            </a:extLst>
          </p:cNvPr>
          <p:cNvSpPr txBox="1"/>
          <p:nvPr/>
        </p:nvSpPr>
        <p:spPr>
          <a:xfrm>
            <a:off x="7036002" y="16439"/>
            <a:ext cx="1657823" cy="1824580"/>
          </a:xfrm>
          <a:prstGeom prst="rect">
            <a:avLst/>
          </a:prstGeom>
        </p:spPr>
        <p:txBody>
          <a:bodyPr lIns="254000" tIns="254000" rIns="254000" bIns="254000" rtlCol="0" anchor="ctr"/>
          <a:lstStyle/>
          <a:p>
            <a:pPr algn="ctr">
              <a:lnSpc>
                <a:spcPts val="3120"/>
              </a:lnSpc>
            </a:pPr>
            <a:r>
              <a:rPr lang="en-US" sz="2400" dirty="0">
                <a:solidFill>
                  <a:srgbClr val="FFFFFF"/>
                </a:solidFill>
                <a:latin typeface="Garet"/>
              </a:rPr>
              <a:t>Start</a:t>
            </a:r>
          </a:p>
        </p:txBody>
      </p:sp>
      <p:sp>
        <p:nvSpPr>
          <p:cNvPr id="37" name="TextBox 16">
            <a:extLst>
              <a:ext uri="{FF2B5EF4-FFF2-40B4-BE49-F238E27FC236}">
                <a16:creationId xmlns:a16="http://schemas.microsoft.com/office/drawing/2014/main" id="{5D132CE0-60A6-B06A-6CA9-58460696888E}"/>
              </a:ext>
            </a:extLst>
          </p:cNvPr>
          <p:cNvSpPr txBox="1"/>
          <p:nvPr/>
        </p:nvSpPr>
        <p:spPr>
          <a:xfrm>
            <a:off x="13052897" y="409253"/>
            <a:ext cx="2106671" cy="1129992"/>
          </a:xfrm>
          <a:prstGeom prst="rect">
            <a:avLst/>
          </a:prstGeom>
        </p:spPr>
        <p:txBody>
          <a:bodyPr lIns="254000" tIns="254000" rIns="254000" bIns="254000" rtlCol="0" anchor="ctr"/>
          <a:lstStyle/>
          <a:p>
            <a:pPr algn="ctr">
              <a:lnSpc>
                <a:spcPts val="3120"/>
              </a:lnSpc>
            </a:pPr>
            <a:r>
              <a:rPr lang="en-US" sz="2400" dirty="0">
                <a:solidFill>
                  <a:srgbClr val="FFFFFF"/>
                </a:solidFill>
                <a:latin typeface="Garet"/>
              </a:rPr>
              <a:t>Start &amp; d</a:t>
            </a:r>
          </a:p>
        </p:txBody>
      </p:sp>
      <p:sp>
        <p:nvSpPr>
          <p:cNvPr id="41" name="AutoShape 3">
            <a:extLst>
              <a:ext uri="{FF2B5EF4-FFF2-40B4-BE49-F238E27FC236}">
                <a16:creationId xmlns:a16="http://schemas.microsoft.com/office/drawing/2014/main" id="{EB3ECD31-7A26-156B-12F4-917BFDC9A2A2}"/>
              </a:ext>
            </a:extLst>
          </p:cNvPr>
          <p:cNvSpPr/>
          <p:nvPr/>
        </p:nvSpPr>
        <p:spPr>
          <a:xfrm flipV="1">
            <a:off x="9358745" y="94697"/>
            <a:ext cx="922" cy="1900787"/>
          </a:xfrm>
          <a:prstGeom prst="line">
            <a:avLst/>
          </a:prstGeom>
          <a:ln w="57150" cap="flat">
            <a:solidFill>
              <a:srgbClr val="EDF0F2"/>
            </a:solidFill>
            <a:prstDash val="solid"/>
            <a:headEnd type="none" w="sm" len="sm"/>
            <a:tailEnd type="none" w="sm" len="sm"/>
          </a:ln>
        </p:spPr>
        <p:txBody>
          <a:bodyPr/>
          <a:lstStyle/>
          <a:p>
            <a:endParaRPr lang="en-US"/>
          </a:p>
        </p:txBody>
      </p:sp>
      <p:sp>
        <p:nvSpPr>
          <p:cNvPr id="42" name="Freeform 15">
            <a:extLst>
              <a:ext uri="{FF2B5EF4-FFF2-40B4-BE49-F238E27FC236}">
                <a16:creationId xmlns:a16="http://schemas.microsoft.com/office/drawing/2014/main" id="{E262F590-F310-46BB-A42D-497BF5C7F6BE}"/>
              </a:ext>
            </a:extLst>
          </p:cNvPr>
          <p:cNvSpPr/>
          <p:nvPr/>
        </p:nvSpPr>
        <p:spPr>
          <a:xfrm>
            <a:off x="7111169" y="137051"/>
            <a:ext cx="1657823" cy="1726172"/>
          </a:xfrm>
          <a:custGeom>
            <a:avLst/>
            <a:gdLst/>
            <a:ahLst/>
            <a:cxnLst/>
            <a:rect l="l" t="t" r="r" b="b"/>
            <a:pathLst>
              <a:path w="672251" h="334151">
                <a:moveTo>
                  <a:pt x="45497" y="0"/>
                </a:moveTo>
                <a:lnTo>
                  <a:pt x="626754" y="0"/>
                </a:lnTo>
                <a:cubicBezTo>
                  <a:pt x="651881" y="0"/>
                  <a:pt x="672251" y="20370"/>
                  <a:pt x="672251" y="45497"/>
                </a:cubicBezTo>
                <a:lnTo>
                  <a:pt x="672251" y="288654"/>
                </a:lnTo>
                <a:cubicBezTo>
                  <a:pt x="672251" y="313781"/>
                  <a:pt x="651881" y="334151"/>
                  <a:pt x="626754" y="334151"/>
                </a:cubicBezTo>
                <a:lnTo>
                  <a:pt x="45497" y="334151"/>
                </a:lnTo>
                <a:cubicBezTo>
                  <a:pt x="20370" y="334151"/>
                  <a:pt x="0" y="313781"/>
                  <a:pt x="0" y="288654"/>
                </a:cubicBezTo>
                <a:lnTo>
                  <a:pt x="0" y="45497"/>
                </a:lnTo>
                <a:cubicBezTo>
                  <a:pt x="0" y="20370"/>
                  <a:pt x="20370" y="0"/>
                  <a:pt x="45497" y="0"/>
                </a:cubicBezTo>
                <a:close/>
              </a:path>
            </a:pathLst>
          </a:custGeom>
          <a:solidFill>
            <a:srgbClr val="3AB85C"/>
          </a:solidFill>
        </p:spPr>
        <p:txBody>
          <a:bodyPr/>
          <a:lstStyle/>
          <a:p>
            <a:endParaRPr lang="en-US"/>
          </a:p>
        </p:txBody>
      </p:sp>
      <p:sp>
        <p:nvSpPr>
          <p:cNvPr id="43" name="TextBox 16">
            <a:extLst>
              <a:ext uri="{FF2B5EF4-FFF2-40B4-BE49-F238E27FC236}">
                <a16:creationId xmlns:a16="http://schemas.microsoft.com/office/drawing/2014/main" id="{9F2BAA83-E0F6-947B-374E-847906807A4C}"/>
              </a:ext>
            </a:extLst>
          </p:cNvPr>
          <p:cNvSpPr txBox="1"/>
          <p:nvPr/>
        </p:nvSpPr>
        <p:spPr>
          <a:xfrm>
            <a:off x="7109554" y="52749"/>
            <a:ext cx="1657823" cy="1824580"/>
          </a:xfrm>
          <a:prstGeom prst="rect">
            <a:avLst/>
          </a:prstGeom>
        </p:spPr>
        <p:txBody>
          <a:bodyPr lIns="254000" tIns="254000" rIns="254000" bIns="254000" rtlCol="0" anchor="ctr"/>
          <a:lstStyle/>
          <a:p>
            <a:pPr algn="ctr">
              <a:lnSpc>
                <a:spcPts val="3120"/>
              </a:lnSpc>
            </a:pPr>
            <a:r>
              <a:rPr lang="en-US" sz="2000" dirty="0">
                <a:solidFill>
                  <a:srgbClr val="FFFFFF"/>
                </a:solidFill>
                <a:latin typeface="Garet"/>
              </a:rPr>
              <a:t>Start</a:t>
            </a:r>
          </a:p>
        </p:txBody>
      </p:sp>
      <p:sp>
        <p:nvSpPr>
          <p:cNvPr id="44" name="AutoShape 11">
            <a:extLst>
              <a:ext uri="{FF2B5EF4-FFF2-40B4-BE49-F238E27FC236}">
                <a16:creationId xmlns:a16="http://schemas.microsoft.com/office/drawing/2014/main" id="{3FCAE50F-22E6-2E29-9D37-8E17270DE000}"/>
              </a:ext>
            </a:extLst>
          </p:cNvPr>
          <p:cNvSpPr/>
          <p:nvPr/>
        </p:nvSpPr>
        <p:spPr>
          <a:xfrm flipV="1">
            <a:off x="8770607" y="968230"/>
            <a:ext cx="623968" cy="123039"/>
          </a:xfrm>
          <a:prstGeom prst="line">
            <a:avLst/>
          </a:prstGeom>
          <a:ln w="47625" cap="flat">
            <a:solidFill>
              <a:srgbClr val="97E8A3"/>
            </a:solidFill>
            <a:prstDash val="solid"/>
            <a:headEnd type="none" w="sm" len="sm"/>
            <a:tailEnd type="oval" w="lg" len="lg"/>
          </a:ln>
        </p:spPr>
        <p:txBody>
          <a:bodyPr/>
          <a:lstStyle/>
          <a:p>
            <a:endParaRPr lang="en-US"/>
          </a:p>
        </p:txBody>
      </p:sp>
      <p:sp>
        <p:nvSpPr>
          <p:cNvPr id="45" name="TextBox 44">
            <a:extLst>
              <a:ext uri="{FF2B5EF4-FFF2-40B4-BE49-F238E27FC236}">
                <a16:creationId xmlns:a16="http://schemas.microsoft.com/office/drawing/2014/main" id="{1BD13EA2-9A0A-FA4B-5182-4641018B1082}"/>
              </a:ext>
            </a:extLst>
          </p:cNvPr>
          <p:cNvSpPr txBox="1"/>
          <p:nvPr/>
        </p:nvSpPr>
        <p:spPr>
          <a:xfrm>
            <a:off x="9555878" y="815219"/>
            <a:ext cx="2796516" cy="459741"/>
          </a:xfrm>
          <a:prstGeom prst="rect">
            <a:avLst/>
          </a:prstGeom>
          <a:noFill/>
        </p:spPr>
        <p:txBody>
          <a:bodyPr wrap="square">
            <a:spAutoFit/>
          </a:bodyPr>
          <a:lstStyle/>
          <a:p>
            <a:pPr algn="l">
              <a:lnSpc>
                <a:spcPts val="2700"/>
              </a:lnSpc>
            </a:pPr>
            <a:r>
              <a:rPr lang="en-US" sz="2400" spc="26" dirty="0">
                <a:solidFill>
                  <a:srgbClr val="191919"/>
                </a:solidFill>
                <a:latin typeface="Garet" panose="020B0604020202020204" charset="0"/>
              </a:rPr>
              <a:t>19th May 2024</a:t>
            </a:r>
          </a:p>
        </p:txBody>
      </p:sp>
      <p:sp>
        <p:nvSpPr>
          <p:cNvPr id="46" name="AutoShape 3">
            <a:extLst>
              <a:ext uri="{FF2B5EF4-FFF2-40B4-BE49-F238E27FC236}">
                <a16:creationId xmlns:a16="http://schemas.microsoft.com/office/drawing/2014/main" id="{AC935D41-6A83-0B48-79E6-39836BE55F18}"/>
              </a:ext>
            </a:extLst>
          </p:cNvPr>
          <p:cNvSpPr/>
          <p:nvPr/>
        </p:nvSpPr>
        <p:spPr>
          <a:xfrm flipV="1">
            <a:off x="14430732" y="99078"/>
            <a:ext cx="922" cy="1900787"/>
          </a:xfrm>
          <a:prstGeom prst="line">
            <a:avLst/>
          </a:prstGeom>
          <a:ln w="57150" cap="flat">
            <a:solidFill>
              <a:srgbClr val="EDF0F2"/>
            </a:solidFill>
            <a:prstDash val="solid"/>
            <a:headEnd type="none" w="sm" len="sm"/>
            <a:tailEnd type="none" w="sm" len="sm"/>
          </a:ln>
        </p:spPr>
        <p:txBody>
          <a:bodyPr/>
          <a:lstStyle/>
          <a:p>
            <a:endParaRPr lang="en-US"/>
          </a:p>
        </p:txBody>
      </p:sp>
      <p:sp>
        <p:nvSpPr>
          <p:cNvPr id="47" name="Freeform 15">
            <a:extLst>
              <a:ext uri="{FF2B5EF4-FFF2-40B4-BE49-F238E27FC236}">
                <a16:creationId xmlns:a16="http://schemas.microsoft.com/office/drawing/2014/main" id="{6A9E1069-BA80-327B-9021-E00B1ABED305}"/>
              </a:ext>
            </a:extLst>
          </p:cNvPr>
          <p:cNvSpPr/>
          <p:nvPr/>
        </p:nvSpPr>
        <p:spPr>
          <a:xfrm>
            <a:off x="12149863" y="137539"/>
            <a:ext cx="1657823" cy="1726172"/>
          </a:xfrm>
          <a:custGeom>
            <a:avLst/>
            <a:gdLst/>
            <a:ahLst/>
            <a:cxnLst/>
            <a:rect l="l" t="t" r="r" b="b"/>
            <a:pathLst>
              <a:path w="672251" h="334151">
                <a:moveTo>
                  <a:pt x="45497" y="0"/>
                </a:moveTo>
                <a:lnTo>
                  <a:pt x="626754" y="0"/>
                </a:lnTo>
                <a:cubicBezTo>
                  <a:pt x="651881" y="0"/>
                  <a:pt x="672251" y="20370"/>
                  <a:pt x="672251" y="45497"/>
                </a:cubicBezTo>
                <a:lnTo>
                  <a:pt x="672251" y="288654"/>
                </a:lnTo>
                <a:cubicBezTo>
                  <a:pt x="672251" y="313781"/>
                  <a:pt x="651881" y="334151"/>
                  <a:pt x="626754" y="334151"/>
                </a:cubicBezTo>
                <a:lnTo>
                  <a:pt x="45497" y="334151"/>
                </a:lnTo>
                <a:cubicBezTo>
                  <a:pt x="20370" y="334151"/>
                  <a:pt x="0" y="313781"/>
                  <a:pt x="0" y="288654"/>
                </a:cubicBezTo>
                <a:lnTo>
                  <a:pt x="0" y="45497"/>
                </a:lnTo>
                <a:cubicBezTo>
                  <a:pt x="0" y="20370"/>
                  <a:pt x="20370" y="0"/>
                  <a:pt x="45497" y="0"/>
                </a:cubicBezTo>
                <a:close/>
              </a:path>
            </a:pathLst>
          </a:custGeom>
          <a:solidFill>
            <a:srgbClr val="3AB85C"/>
          </a:solidFill>
        </p:spPr>
        <p:txBody>
          <a:bodyPr/>
          <a:lstStyle/>
          <a:p>
            <a:endParaRPr lang="en-US"/>
          </a:p>
        </p:txBody>
      </p:sp>
      <p:sp>
        <p:nvSpPr>
          <p:cNvPr id="48" name="TextBox 16">
            <a:extLst>
              <a:ext uri="{FF2B5EF4-FFF2-40B4-BE49-F238E27FC236}">
                <a16:creationId xmlns:a16="http://schemas.microsoft.com/office/drawing/2014/main" id="{5AC98E84-32B6-33C3-82E9-885BE58E2057}"/>
              </a:ext>
            </a:extLst>
          </p:cNvPr>
          <p:cNvSpPr txBox="1"/>
          <p:nvPr/>
        </p:nvSpPr>
        <p:spPr>
          <a:xfrm>
            <a:off x="12149863" y="42373"/>
            <a:ext cx="1657823" cy="1824580"/>
          </a:xfrm>
          <a:prstGeom prst="rect">
            <a:avLst/>
          </a:prstGeom>
        </p:spPr>
        <p:txBody>
          <a:bodyPr lIns="254000" tIns="254000" rIns="254000" bIns="254000" rtlCol="0" anchor="ctr"/>
          <a:lstStyle/>
          <a:p>
            <a:pPr algn="ctr">
              <a:lnSpc>
                <a:spcPts val="3120"/>
              </a:lnSpc>
            </a:pPr>
            <a:r>
              <a:rPr lang="en-US" sz="2000" dirty="0">
                <a:solidFill>
                  <a:srgbClr val="FFFFFF"/>
                </a:solidFill>
                <a:latin typeface="Garet"/>
              </a:rPr>
              <a:t>End</a:t>
            </a:r>
          </a:p>
        </p:txBody>
      </p:sp>
      <p:sp>
        <p:nvSpPr>
          <p:cNvPr id="49" name="AutoShape 11">
            <a:extLst>
              <a:ext uri="{FF2B5EF4-FFF2-40B4-BE49-F238E27FC236}">
                <a16:creationId xmlns:a16="http://schemas.microsoft.com/office/drawing/2014/main" id="{E7B4CBAC-B1DD-DE3D-C579-34D4CBB11806}"/>
              </a:ext>
            </a:extLst>
          </p:cNvPr>
          <p:cNvSpPr/>
          <p:nvPr/>
        </p:nvSpPr>
        <p:spPr>
          <a:xfrm flipV="1">
            <a:off x="13807686" y="957854"/>
            <a:ext cx="623968" cy="123039"/>
          </a:xfrm>
          <a:prstGeom prst="line">
            <a:avLst/>
          </a:prstGeom>
          <a:ln w="47625" cap="flat">
            <a:solidFill>
              <a:srgbClr val="97E8A3"/>
            </a:solidFill>
            <a:prstDash val="solid"/>
            <a:headEnd type="none" w="sm" len="sm"/>
            <a:tailEnd type="oval" w="lg" len="lg"/>
          </a:ln>
        </p:spPr>
        <p:txBody>
          <a:bodyPr/>
          <a:lstStyle/>
          <a:p>
            <a:endParaRPr lang="en-US"/>
          </a:p>
        </p:txBody>
      </p:sp>
      <p:sp>
        <p:nvSpPr>
          <p:cNvPr id="50" name="TextBox 49">
            <a:extLst>
              <a:ext uri="{FF2B5EF4-FFF2-40B4-BE49-F238E27FC236}">
                <a16:creationId xmlns:a16="http://schemas.microsoft.com/office/drawing/2014/main" id="{1A749BAD-A6BA-99F8-05F3-8933C8B85C58}"/>
              </a:ext>
            </a:extLst>
          </p:cNvPr>
          <p:cNvSpPr txBox="1"/>
          <p:nvPr/>
        </p:nvSpPr>
        <p:spPr>
          <a:xfrm>
            <a:off x="14642455" y="782035"/>
            <a:ext cx="3386204" cy="444352"/>
          </a:xfrm>
          <a:prstGeom prst="rect">
            <a:avLst/>
          </a:prstGeom>
          <a:noFill/>
        </p:spPr>
        <p:txBody>
          <a:bodyPr wrap="square">
            <a:spAutoFit/>
          </a:bodyPr>
          <a:lstStyle/>
          <a:p>
            <a:pPr algn="l">
              <a:lnSpc>
                <a:spcPts val="2700"/>
              </a:lnSpc>
            </a:pPr>
            <a:r>
              <a:rPr lang="en-US" sz="2400" spc="26" dirty="0">
                <a:solidFill>
                  <a:srgbClr val="191919"/>
                </a:solidFill>
                <a:latin typeface="Garet" panose="020B0604020202020204" charset="0"/>
              </a:rPr>
              <a:t>17</a:t>
            </a:r>
            <a:r>
              <a:rPr lang="en-US" sz="2400" spc="26" baseline="30000" dirty="0">
                <a:solidFill>
                  <a:srgbClr val="191919"/>
                </a:solidFill>
                <a:latin typeface="Garet" panose="020B0604020202020204" charset="0"/>
              </a:rPr>
              <a:t>th</a:t>
            </a:r>
            <a:r>
              <a:rPr lang="en-US" sz="2400" spc="26" dirty="0">
                <a:solidFill>
                  <a:srgbClr val="191919"/>
                </a:solidFill>
                <a:latin typeface="Garet" panose="020B0604020202020204" charset="0"/>
              </a:rPr>
              <a:t> October 2024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05908" y="371702"/>
            <a:ext cx="2717195" cy="9059426"/>
            <a:chOff x="0" y="0"/>
            <a:chExt cx="915236" cy="3051497"/>
          </a:xfrm>
        </p:grpSpPr>
        <p:sp>
          <p:nvSpPr>
            <p:cNvPr id="3" name="Freeform 3"/>
            <p:cNvSpPr/>
            <p:nvPr/>
          </p:nvSpPr>
          <p:spPr>
            <a:xfrm>
              <a:off x="0" y="0"/>
              <a:ext cx="915236" cy="3051497"/>
            </a:xfrm>
            <a:custGeom>
              <a:avLst/>
              <a:gdLst/>
              <a:ahLst/>
              <a:cxnLst/>
              <a:rect l="l" t="t" r="r" b="b"/>
              <a:pathLst>
                <a:path w="915236" h="3051497">
                  <a:moveTo>
                    <a:pt x="56985" y="0"/>
                  </a:moveTo>
                  <a:lnTo>
                    <a:pt x="858251" y="0"/>
                  </a:lnTo>
                  <a:cubicBezTo>
                    <a:pt x="873364" y="0"/>
                    <a:pt x="887859" y="6004"/>
                    <a:pt x="898545" y="16690"/>
                  </a:cubicBezTo>
                  <a:cubicBezTo>
                    <a:pt x="909232" y="27377"/>
                    <a:pt x="915236" y="41871"/>
                    <a:pt x="915236" y="56985"/>
                  </a:cubicBezTo>
                  <a:lnTo>
                    <a:pt x="915236" y="2994512"/>
                  </a:lnTo>
                  <a:cubicBezTo>
                    <a:pt x="915236" y="3025984"/>
                    <a:pt x="889723" y="3051497"/>
                    <a:pt x="858251" y="3051497"/>
                  </a:cubicBezTo>
                  <a:lnTo>
                    <a:pt x="56985" y="3051497"/>
                  </a:lnTo>
                  <a:cubicBezTo>
                    <a:pt x="41871" y="3051497"/>
                    <a:pt x="27377" y="3045493"/>
                    <a:pt x="16690" y="3034806"/>
                  </a:cubicBezTo>
                  <a:cubicBezTo>
                    <a:pt x="6004" y="3024120"/>
                    <a:pt x="0" y="3009625"/>
                    <a:pt x="0" y="2994512"/>
                  </a:cubicBezTo>
                  <a:lnTo>
                    <a:pt x="0" y="56985"/>
                  </a:lnTo>
                  <a:cubicBezTo>
                    <a:pt x="0" y="41871"/>
                    <a:pt x="6004" y="27377"/>
                    <a:pt x="16690" y="16690"/>
                  </a:cubicBezTo>
                  <a:cubicBezTo>
                    <a:pt x="27377" y="6004"/>
                    <a:pt x="41871" y="0"/>
                    <a:pt x="56985" y="0"/>
                  </a:cubicBezTo>
                  <a:close/>
                </a:path>
              </a:pathLst>
            </a:custGeom>
            <a:solidFill>
              <a:srgbClr val="18DF8C"/>
            </a:solidFill>
          </p:spPr>
          <p:txBody>
            <a:bodyPr/>
            <a:lstStyle/>
            <a:p>
              <a:endParaRPr lang="en-US"/>
            </a:p>
          </p:txBody>
        </p:sp>
        <p:sp>
          <p:nvSpPr>
            <p:cNvPr id="4" name="TextBox 4"/>
            <p:cNvSpPr txBox="1"/>
            <p:nvPr/>
          </p:nvSpPr>
          <p:spPr>
            <a:xfrm>
              <a:off x="0" y="-9525"/>
              <a:ext cx="915236" cy="3061022"/>
            </a:xfrm>
            <a:prstGeom prst="rect">
              <a:avLst/>
            </a:prstGeom>
          </p:spPr>
          <p:txBody>
            <a:bodyPr lIns="50800" tIns="50800" rIns="50800" bIns="50800" rtlCol="0" anchor="ctr"/>
            <a:lstStyle/>
            <a:p>
              <a:pPr algn="ctr">
                <a:lnSpc>
                  <a:spcPts val="1440"/>
                </a:lnSpc>
              </a:pPr>
              <a:endParaRPr/>
            </a:p>
          </p:txBody>
        </p:sp>
      </p:grpSp>
      <p:grpSp>
        <p:nvGrpSpPr>
          <p:cNvPr id="5" name="Group 5"/>
          <p:cNvGrpSpPr/>
          <p:nvPr/>
        </p:nvGrpSpPr>
        <p:grpSpPr>
          <a:xfrm>
            <a:off x="6339756" y="123590"/>
            <a:ext cx="11529371" cy="9530197"/>
            <a:chOff x="0" y="0"/>
            <a:chExt cx="3792720" cy="3135068"/>
          </a:xfrm>
        </p:grpSpPr>
        <p:sp>
          <p:nvSpPr>
            <p:cNvPr id="6" name="Freeform 6"/>
            <p:cNvSpPr/>
            <p:nvPr/>
          </p:nvSpPr>
          <p:spPr>
            <a:xfrm>
              <a:off x="0" y="0"/>
              <a:ext cx="3792720" cy="3135068"/>
            </a:xfrm>
            <a:custGeom>
              <a:avLst/>
              <a:gdLst/>
              <a:ahLst/>
              <a:cxnLst/>
              <a:rect l="l" t="t" r="r" b="b"/>
              <a:pathLst>
                <a:path w="3792720" h="3135068">
                  <a:moveTo>
                    <a:pt x="13430" y="0"/>
                  </a:moveTo>
                  <a:lnTo>
                    <a:pt x="3779290" y="0"/>
                  </a:lnTo>
                  <a:cubicBezTo>
                    <a:pt x="3782852" y="0"/>
                    <a:pt x="3786268" y="1415"/>
                    <a:pt x="3788787" y="3934"/>
                  </a:cubicBezTo>
                  <a:cubicBezTo>
                    <a:pt x="3791305" y="6452"/>
                    <a:pt x="3792720" y="9868"/>
                    <a:pt x="3792720" y="13430"/>
                  </a:cubicBezTo>
                  <a:lnTo>
                    <a:pt x="3792720" y="3121638"/>
                  </a:lnTo>
                  <a:cubicBezTo>
                    <a:pt x="3792720" y="3125200"/>
                    <a:pt x="3791305" y="3128616"/>
                    <a:pt x="3788787" y="3131135"/>
                  </a:cubicBezTo>
                  <a:cubicBezTo>
                    <a:pt x="3786268" y="3133653"/>
                    <a:pt x="3782852" y="3135068"/>
                    <a:pt x="3779290" y="3135068"/>
                  </a:cubicBezTo>
                  <a:lnTo>
                    <a:pt x="13430" y="3135068"/>
                  </a:lnTo>
                  <a:cubicBezTo>
                    <a:pt x="9868" y="3135068"/>
                    <a:pt x="6452" y="3133653"/>
                    <a:pt x="3934" y="3131135"/>
                  </a:cubicBezTo>
                  <a:cubicBezTo>
                    <a:pt x="1415" y="3128616"/>
                    <a:pt x="0" y="3125200"/>
                    <a:pt x="0" y="3121638"/>
                  </a:cubicBezTo>
                  <a:lnTo>
                    <a:pt x="0" y="13430"/>
                  </a:lnTo>
                  <a:cubicBezTo>
                    <a:pt x="0" y="9868"/>
                    <a:pt x="1415" y="6452"/>
                    <a:pt x="3934" y="3934"/>
                  </a:cubicBezTo>
                  <a:cubicBezTo>
                    <a:pt x="6452" y="1415"/>
                    <a:pt x="9868" y="0"/>
                    <a:pt x="13430" y="0"/>
                  </a:cubicBezTo>
                  <a:close/>
                </a:path>
              </a:pathLst>
            </a:custGeom>
            <a:solidFill>
              <a:srgbClr val="18DF8C"/>
            </a:solidFill>
          </p:spPr>
          <p:txBody>
            <a:bodyPr/>
            <a:lstStyle/>
            <a:p>
              <a:endParaRPr lang="en-US"/>
            </a:p>
          </p:txBody>
        </p:sp>
        <p:sp>
          <p:nvSpPr>
            <p:cNvPr id="7" name="TextBox 7"/>
            <p:cNvSpPr txBox="1"/>
            <p:nvPr/>
          </p:nvSpPr>
          <p:spPr>
            <a:xfrm>
              <a:off x="0" y="-9525"/>
              <a:ext cx="3792720" cy="3144593"/>
            </a:xfrm>
            <a:prstGeom prst="rect">
              <a:avLst/>
            </a:prstGeom>
          </p:spPr>
          <p:txBody>
            <a:bodyPr lIns="50800" tIns="50800" rIns="50800" bIns="50800" rtlCol="0" anchor="ctr"/>
            <a:lstStyle/>
            <a:p>
              <a:pPr algn="ctr">
                <a:lnSpc>
                  <a:spcPts val="1440"/>
                </a:lnSpc>
              </a:pPr>
              <a:endParaRPr/>
            </a:p>
          </p:txBody>
        </p:sp>
      </p:grpSp>
      <p:grpSp>
        <p:nvGrpSpPr>
          <p:cNvPr id="8" name="Group 8"/>
          <p:cNvGrpSpPr/>
          <p:nvPr/>
        </p:nvGrpSpPr>
        <p:grpSpPr>
          <a:xfrm>
            <a:off x="1028700" y="922297"/>
            <a:ext cx="4722250" cy="9255969"/>
            <a:chOff x="0" y="0"/>
            <a:chExt cx="1216621" cy="2384669"/>
          </a:xfrm>
        </p:grpSpPr>
        <p:sp>
          <p:nvSpPr>
            <p:cNvPr id="9" name="Freeform 9"/>
            <p:cNvSpPr/>
            <p:nvPr/>
          </p:nvSpPr>
          <p:spPr>
            <a:xfrm>
              <a:off x="0" y="0"/>
              <a:ext cx="1216621" cy="2384670"/>
            </a:xfrm>
            <a:custGeom>
              <a:avLst/>
              <a:gdLst/>
              <a:ahLst/>
              <a:cxnLst/>
              <a:rect l="l" t="t" r="r" b="b"/>
              <a:pathLst>
                <a:path w="1216621" h="2384670">
                  <a:moveTo>
                    <a:pt x="24592" y="0"/>
                  </a:moveTo>
                  <a:lnTo>
                    <a:pt x="1192029" y="0"/>
                  </a:lnTo>
                  <a:cubicBezTo>
                    <a:pt x="1198551" y="0"/>
                    <a:pt x="1204806" y="2591"/>
                    <a:pt x="1209418" y="7203"/>
                  </a:cubicBezTo>
                  <a:cubicBezTo>
                    <a:pt x="1214030" y="11815"/>
                    <a:pt x="1216621" y="18070"/>
                    <a:pt x="1216621" y="24592"/>
                  </a:cubicBezTo>
                  <a:lnTo>
                    <a:pt x="1216621" y="2360078"/>
                  </a:lnTo>
                  <a:cubicBezTo>
                    <a:pt x="1216621" y="2366600"/>
                    <a:pt x="1214030" y="2372855"/>
                    <a:pt x="1209418" y="2377467"/>
                  </a:cubicBezTo>
                  <a:cubicBezTo>
                    <a:pt x="1204806" y="2382079"/>
                    <a:pt x="1198551" y="2384670"/>
                    <a:pt x="1192029" y="2384670"/>
                  </a:cubicBezTo>
                  <a:lnTo>
                    <a:pt x="24592" y="2384670"/>
                  </a:lnTo>
                  <a:cubicBezTo>
                    <a:pt x="18070" y="2384670"/>
                    <a:pt x="11815" y="2382079"/>
                    <a:pt x="7203" y="2377467"/>
                  </a:cubicBezTo>
                  <a:cubicBezTo>
                    <a:pt x="2591" y="2372855"/>
                    <a:pt x="0" y="2366600"/>
                    <a:pt x="0" y="2360078"/>
                  </a:cubicBezTo>
                  <a:lnTo>
                    <a:pt x="0" y="24592"/>
                  </a:lnTo>
                  <a:cubicBezTo>
                    <a:pt x="0" y="18070"/>
                    <a:pt x="2591" y="11815"/>
                    <a:pt x="7203" y="7203"/>
                  </a:cubicBezTo>
                  <a:cubicBezTo>
                    <a:pt x="11815" y="2591"/>
                    <a:pt x="18070" y="0"/>
                    <a:pt x="24592" y="0"/>
                  </a:cubicBezTo>
                  <a:close/>
                </a:path>
              </a:pathLst>
            </a:custGeom>
            <a:solidFill>
              <a:srgbClr val="E4FFEE"/>
            </a:solidFill>
            <a:ln cap="sq">
              <a:noFill/>
              <a:prstDash val="solid"/>
              <a:miter/>
            </a:ln>
          </p:spPr>
          <p:txBody>
            <a:bodyPr/>
            <a:lstStyle/>
            <a:p>
              <a:endParaRPr lang="en-US"/>
            </a:p>
          </p:txBody>
        </p:sp>
        <p:sp>
          <p:nvSpPr>
            <p:cNvPr id="10" name="TextBox 10"/>
            <p:cNvSpPr txBox="1"/>
            <p:nvPr/>
          </p:nvSpPr>
          <p:spPr>
            <a:xfrm>
              <a:off x="0" y="-9525"/>
              <a:ext cx="1216621" cy="2394194"/>
            </a:xfrm>
            <a:prstGeom prst="rect">
              <a:avLst/>
            </a:prstGeom>
          </p:spPr>
          <p:txBody>
            <a:bodyPr lIns="50800" tIns="50800" rIns="50800" bIns="50800" rtlCol="0" anchor="ctr"/>
            <a:lstStyle/>
            <a:p>
              <a:pPr algn="ctr">
                <a:lnSpc>
                  <a:spcPts val="1440"/>
                </a:lnSpc>
              </a:pPr>
              <a:endParaRPr/>
            </a:p>
          </p:txBody>
        </p:sp>
      </p:grpSp>
      <p:grpSp>
        <p:nvGrpSpPr>
          <p:cNvPr id="11" name="Group 11"/>
          <p:cNvGrpSpPr/>
          <p:nvPr/>
        </p:nvGrpSpPr>
        <p:grpSpPr>
          <a:xfrm>
            <a:off x="5920884" y="941404"/>
            <a:ext cx="12367116" cy="9199270"/>
            <a:chOff x="0" y="0"/>
            <a:chExt cx="3111771" cy="2314689"/>
          </a:xfrm>
        </p:grpSpPr>
        <p:sp>
          <p:nvSpPr>
            <p:cNvPr id="12" name="Freeform 12"/>
            <p:cNvSpPr/>
            <p:nvPr/>
          </p:nvSpPr>
          <p:spPr>
            <a:xfrm>
              <a:off x="0" y="0"/>
              <a:ext cx="3111771" cy="2314689"/>
            </a:xfrm>
            <a:custGeom>
              <a:avLst/>
              <a:gdLst/>
              <a:ahLst/>
              <a:cxnLst/>
              <a:rect l="l" t="t" r="r" b="b"/>
              <a:pathLst>
                <a:path w="3111771" h="2314689">
                  <a:moveTo>
                    <a:pt x="9390" y="0"/>
                  </a:moveTo>
                  <a:lnTo>
                    <a:pt x="3102381" y="0"/>
                  </a:lnTo>
                  <a:cubicBezTo>
                    <a:pt x="3107567" y="0"/>
                    <a:pt x="3111771" y="4204"/>
                    <a:pt x="3111771" y="9390"/>
                  </a:cubicBezTo>
                  <a:lnTo>
                    <a:pt x="3111771" y="2305299"/>
                  </a:lnTo>
                  <a:cubicBezTo>
                    <a:pt x="3111771" y="2310485"/>
                    <a:pt x="3107567" y="2314689"/>
                    <a:pt x="3102381" y="2314689"/>
                  </a:cubicBezTo>
                  <a:lnTo>
                    <a:pt x="9390" y="2314689"/>
                  </a:lnTo>
                  <a:cubicBezTo>
                    <a:pt x="4204" y="2314689"/>
                    <a:pt x="0" y="2310485"/>
                    <a:pt x="0" y="2305299"/>
                  </a:cubicBezTo>
                  <a:lnTo>
                    <a:pt x="0" y="9390"/>
                  </a:lnTo>
                  <a:cubicBezTo>
                    <a:pt x="0" y="4204"/>
                    <a:pt x="4204" y="0"/>
                    <a:pt x="9390" y="0"/>
                  </a:cubicBezTo>
                  <a:close/>
                </a:path>
              </a:pathLst>
            </a:custGeom>
            <a:solidFill>
              <a:srgbClr val="E4FFEE"/>
            </a:solidFill>
            <a:ln cap="sq">
              <a:noFill/>
              <a:prstDash val="solid"/>
              <a:miter/>
            </a:ln>
          </p:spPr>
          <p:txBody>
            <a:bodyPr/>
            <a:lstStyle/>
            <a:p>
              <a:endParaRPr lang="en-US"/>
            </a:p>
          </p:txBody>
        </p:sp>
        <p:sp>
          <p:nvSpPr>
            <p:cNvPr id="13" name="TextBox 13"/>
            <p:cNvSpPr txBox="1"/>
            <p:nvPr/>
          </p:nvSpPr>
          <p:spPr>
            <a:xfrm>
              <a:off x="0" y="-9525"/>
              <a:ext cx="3111771" cy="2324214"/>
            </a:xfrm>
            <a:prstGeom prst="rect">
              <a:avLst/>
            </a:prstGeom>
          </p:spPr>
          <p:txBody>
            <a:bodyPr lIns="50800" tIns="50800" rIns="50800" bIns="50800" rtlCol="0" anchor="ctr"/>
            <a:lstStyle/>
            <a:p>
              <a:pPr algn="ctr">
                <a:lnSpc>
                  <a:spcPts val="1440"/>
                </a:lnSpc>
              </a:pPr>
              <a:endParaRPr/>
            </a:p>
          </p:txBody>
        </p:sp>
      </p:grpSp>
      <p:sp>
        <p:nvSpPr>
          <p:cNvPr id="14" name="AutoShape 14"/>
          <p:cNvSpPr/>
          <p:nvPr/>
        </p:nvSpPr>
        <p:spPr>
          <a:xfrm flipV="1">
            <a:off x="1028700" y="1555529"/>
            <a:ext cx="4722250"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15" name="AutoShape 15"/>
          <p:cNvSpPr/>
          <p:nvPr/>
        </p:nvSpPr>
        <p:spPr>
          <a:xfrm>
            <a:off x="1028700" y="2161944"/>
            <a:ext cx="4722250"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16" name="AutoShape 16"/>
          <p:cNvSpPr/>
          <p:nvPr/>
        </p:nvSpPr>
        <p:spPr>
          <a:xfrm>
            <a:off x="1028700" y="2768359"/>
            <a:ext cx="4722250"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17" name="AutoShape 17"/>
          <p:cNvSpPr/>
          <p:nvPr/>
        </p:nvSpPr>
        <p:spPr>
          <a:xfrm>
            <a:off x="1028700" y="3374774"/>
            <a:ext cx="4719483"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18" name="AutoShape 18"/>
          <p:cNvSpPr/>
          <p:nvPr/>
        </p:nvSpPr>
        <p:spPr>
          <a:xfrm>
            <a:off x="1028700" y="3981189"/>
            <a:ext cx="4719483"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19" name="AutoShape 19"/>
          <p:cNvSpPr/>
          <p:nvPr/>
        </p:nvSpPr>
        <p:spPr>
          <a:xfrm>
            <a:off x="1028700" y="4587605"/>
            <a:ext cx="4719483"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20" name="AutoShape 20"/>
          <p:cNvSpPr/>
          <p:nvPr/>
        </p:nvSpPr>
        <p:spPr>
          <a:xfrm>
            <a:off x="1028700" y="5194020"/>
            <a:ext cx="4719483"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21" name="AutoShape 21"/>
          <p:cNvSpPr/>
          <p:nvPr/>
        </p:nvSpPr>
        <p:spPr>
          <a:xfrm>
            <a:off x="1028700" y="5800435"/>
            <a:ext cx="4719483"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22" name="AutoShape 22"/>
          <p:cNvSpPr/>
          <p:nvPr/>
        </p:nvSpPr>
        <p:spPr>
          <a:xfrm>
            <a:off x="1028700" y="6406850"/>
            <a:ext cx="4719483"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23" name="AutoShape 23"/>
          <p:cNvSpPr/>
          <p:nvPr/>
        </p:nvSpPr>
        <p:spPr>
          <a:xfrm>
            <a:off x="1028700" y="7013266"/>
            <a:ext cx="4719483"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24" name="AutoShape 24"/>
          <p:cNvSpPr/>
          <p:nvPr/>
        </p:nvSpPr>
        <p:spPr>
          <a:xfrm>
            <a:off x="1028700" y="7619681"/>
            <a:ext cx="4719483"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25" name="AutoShape 25"/>
          <p:cNvSpPr/>
          <p:nvPr/>
        </p:nvSpPr>
        <p:spPr>
          <a:xfrm>
            <a:off x="1028700" y="8226096"/>
            <a:ext cx="4719483"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26" name="AutoShape 26"/>
          <p:cNvSpPr/>
          <p:nvPr/>
        </p:nvSpPr>
        <p:spPr>
          <a:xfrm>
            <a:off x="1028700" y="8832511"/>
            <a:ext cx="4719483"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27" name="AutoShape 27"/>
          <p:cNvSpPr/>
          <p:nvPr/>
        </p:nvSpPr>
        <p:spPr>
          <a:xfrm>
            <a:off x="5920884" y="2831628"/>
            <a:ext cx="12367116"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28" name="AutoShape 28"/>
          <p:cNvSpPr/>
          <p:nvPr/>
        </p:nvSpPr>
        <p:spPr>
          <a:xfrm>
            <a:off x="5920884" y="3452551"/>
            <a:ext cx="12367116"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29" name="AutoShape 29"/>
          <p:cNvSpPr/>
          <p:nvPr/>
        </p:nvSpPr>
        <p:spPr>
          <a:xfrm>
            <a:off x="5920884" y="2210706"/>
            <a:ext cx="12367116"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30" name="AutoShape 30"/>
          <p:cNvSpPr/>
          <p:nvPr/>
        </p:nvSpPr>
        <p:spPr>
          <a:xfrm>
            <a:off x="5920884" y="4073473"/>
            <a:ext cx="12367116"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31" name="AutoShape 31"/>
          <p:cNvSpPr/>
          <p:nvPr/>
        </p:nvSpPr>
        <p:spPr>
          <a:xfrm>
            <a:off x="5920884" y="7799006"/>
            <a:ext cx="12367116"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32" name="AutoShape 32"/>
          <p:cNvSpPr/>
          <p:nvPr/>
        </p:nvSpPr>
        <p:spPr>
          <a:xfrm>
            <a:off x="5920884" y="8419928"/>
            <a:ext cx="12367116"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33" name="AutoShape 33"/>
          <p:cNvSpPr/>
          <p:nvPr/>
        </p:nvSpPr>
        <p:spPr>
          <a:xfrm>
            <a:off x="5920884" y="4694395"/>
            <a:ext cx="12367116"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34" name="AutoShape 34"/>
          <p:cNvSpPr/>
          <p:nvPr/>
        </p:nvSpPr>
        <p:spPr>
          <a:xfrm>
            <a:off x="5920884" y="5315317"/>
            <a:ext cx="12367116"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35" name="AutoShape 35"/>
          <p:cNvSpPr/>
          <p:nvPr/>
        </p:nvSpPr>
        <p:spPr>
          <a:xfrm>
            <a:off x="5920884" y="5936239"/>
            <a:ext cx="12367116"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36" name="AutoShape 36"/>
          <p:cNvSpPr/>
          <p:nvPr/>
        </p:nvSpPr>
        <p:spPr>
          <a:xfrm>
            <a:off x="5920884" y="6557161"/>
            <a:ext cx="12367116"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37" name="AutoShape 37"/>
          <p:cNvSpPr/>
          <p:nvPr/>
        </p:nvSpPr>
        <p:spPr>
          <a:xfrm>
            <a:off x="5920884" y="7178083"/>
            <a:ext cx="12367116"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38" name="AutoShape 38"/>
          <p:cNvSpPr/>
          <p:nvPr/>
        </p:nvSpPr>
        <p:spPr>
          <a:xfrm>
            <a:off x="5920884" y="9040850"/>
            <a:ext cx="12367116"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39" name="AutoShape 39"/>
          <p:cNvSpPr/>
          <p:nvPr/>
        </p:nvSpPr>
        <p:spPr>
          <a:xfrm>
            <a:off x="5920884" y="1589784"/>
            <a:ext cx="12367116"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grpSp>
        <p:nvGrpSpPr>
          <p:cNvPr id="40" name="Group 40"/>
          <p:cNvGrpSpPr/>
          <p:nvPr/>
        </p:nvGrpSpPr>
        <p:grpSpPr>
          <a:xfrm>
            <a:off x="6254682" y="1186930"/>
            <a:ext cx="11699519" cy="165312"/>
            <a:chOff x="0" y="0"/>
            <a:chExt cx="2584387" cy="36517"/>
          </a:xfrm>
        </p:grpSpPr>
        <p:sp>
          <p:nvSpPr>
            <p:cNvPr id="41" name="Freeform 41"/>
            <p:cNvSpPr/>
            <p:nvPr/>
          </p:nvSpPr>
          <p:spPr>
            <a:xfrm>
              <a:off x="0" y="0"/>
              <a:ext cx="2584387" cy="36517"/>
            </a:xfrm>
            <a:custGeom>
              <a:avLst/>
              <a:gdLst/>
              <a:ahLst/>
              <a:cxnLst/>
              <a:rect l="l" t="t" r="r" b="b"/>
              <a:pathLst>
                <a:path w="2584387" h="36517">
                  <a:moveTo>
                    <a:pt x="3309" y="0"/>
                  </a:moveTo>
                  <a:lnTo>
                    <a:pt x="2581078" y="0"/>
                  </a:lnTo>
                  <a:cubicBezTo>
                    <a:pt x="2581956" y="0"/>
                    <a:pt x="2582797" y="349"/>
                    <a:pt x="2583418" y="969"/>
                  </a:cubicBezTo>
                  <a:cubicBezTo>
                    <a:pt x="2584038" y="1590"/>
                    <a:pt x="2584387" y="2431"/>
                    <a:pt x="2584387" y="3309"/>
                  </a:cubicBezTo>
                  <a:lnTo>
                    <a:pt x="2584387" y="33208"/>
                  </a:lnTo>
                  <a:cubicBezTo>
                    <a:pt x="2584387" y="35036"/>
                    <a:pt x="2582905" y="36517"/>
                    <a:pt x="2581078" y="36517"/>
                  </a:cubicBezTo>
                  <a:lnTo>
                    <a:pt x="3309" y="36517"/>
                  </a:lnTo>
                  <a:cubicBezTo>
                    <a:pt x="2431" y="36517"/>
                    <a:pt x="1590" y="36168"/>
                    <a:pt x="969" y="35548"/>
                  </a:cubicBezTo>
                  <a:cubicBezTo>
                    <a:pt x="349" y="34927"/>
                    <a:pt x="0" y="34086"/>
                    <a:pt x="0" y="33208"/>
                  </a:cubicBezTo>
                  <a:lnTo>
                    <a:pt x="0" y="3309"/>
                  </a:lnTo>
                  <a:cubicBezTo>
                    <a:pt x="0" y="1481"/>
                    <a:pt x="1481" y="0"/>
                    <a:pt x="3309" y="0"/>
                  </a:cubicBezTo>
                  <a:close/>
                </a:path>
              </a:pathLst>
            </a:custGeom>
            <a:solidFill>
              <a:srgbClr val="18DF8C"/>
            </a:solidFill>
          </p:spPr>
          <p:txBody>
            <a:bodyPr/>
            <a:lstStyle/>
            <a:p>
              <a:endParaRPr lang="en-US"/>
            </a:p>
          </p:txBody>
        </p:sp>
        <p:sp>
          <p:nvSpPr>
            <p:cNvPr id="42" name="TextBox 42"/>
            <p:cNvSpPr txBox="1"/>
            <p:nvPr/>
          </p:nvSpPr>
          <p:spPr>
            <a:xfrm>
              <a:off x="0" y="-9525"/>
              <a:ext cx="2584387" cy="46042"/>
            </a:xfrm>
            <a:prstGeom prst="rect">
              <a:avLst/>
            </a:prstGeom>
          </p:spPr>
          <p:txBody>
            <a:bodyPr lIns="50800" tIns="50800" rIns="50800" bIns="50800" rtlCol="0" anchor="ctr"/>
            <a:lstStyle/>
            <a:p>
              <a:pPr algn="ctr">
                <a:lnSpc>
                  <a:spcPts val="1440"/>
                </a:lnSpc>
              </a:pPr>
              <a:endParaRPr/>
            </a:p>
          </p:txBody>
        </p:sp>
      </p:grpSp>
      <p:grpSp>
        <p:nvGrpSpPr>
          <p:cNvPr id="43" name="Group 43"/>
          <p:cNvGrpSpPr/>
          <p:nvPr/>
        </p:nvGrpSpPr>
        <p:grpSpPr>
          <a:xfrm>
            <a:off x="6254682" y="1808601"/>
            <a:ext cx="11699519" cy="165312"/>
            <a:chOff x="0" y="0"/>
            <a:chExt cx="2584387" cy="36517"/>
          </a:xfrm>
        </p:grpSpPr>
        <p:sp>
          <p:nvSpPr>
            <p:cNvPr id="44" name="Freeform 44"/>
            <p:cNvSpPr/>
            <p:nvPr/>
          </p:nvSpPr>
          <p:spPr>
            <a:xfrm>
              <a:off x="0" y="0"/>
              <a:ext cx="2584387" cy="36517"/>
            </a:xfrm>
            <a:custGeom>
              <a:avLst/>
              <a:gdLst/>
              <a:ahLst/>
              <a:cxnLst/>
              <a:rect l="l" t="t" r="r" b="b"/>
              <a:pathLst>
                <a:path w="2584387" h="36517">
                  <a:moveTo>
                    <a:pt x="3309" y="0"/>
                  </a:moveTo>
                  <a:lnTo>
                    <a:pt x="2581078" y="0"/>
                  </a:lnTo>
                  <a:cubicBezTo>
                    <a:pt x="2581956" y="0"/>
                    <a:pt x="2582797" y="349"/>
                    <a:pt x="2583418" y="969"/>
                  </a:cubicBezTo>
                  <a:cubicBezTo>
                    <a:pt x="2584038" y="1590"/>
                    <a:pt x="2584387" y="2431"/>
                    <a:pt x="2584387" y="3309"/>
                  </a:cubicBezTo>
                  <a:lnTo>
                    <a:pt x="2584387" y="33208"/>
                  </a:lnTo>
                  <a:cubicBezTo>
                    <a:pt x="2584387" y="35036"/>
                    <a:pt x="2582905" y="36517"/>
                    <a:pt x="2581078" y="36517"/>
                  </a:cubicBezTo>
                  <a:lnTo>
                    <a:pt x="3309" y="36517"/>
                  </a:lnTo>
                  <a:cubicBezTo>
                    <a:pt x="2431" y="36517"/>
                    <a:pt x="1590" y="36168"/>
                    <a:pt x="969" y="35548"/>
                  </a:cubicBezTo>
                  <a:cubicBezTo>
                    <a:pt x="349" y="34927"/>
                    <a:pt x="0" y="34086"/>
                    <a:pt x="0" y="33208"/>
                  </a:cubicBezTo>
                  <a:lnTo>
                    <a:pt x="0" y="3309"/>
                  </a:lnTo>
                  <a:cubicBezTo>
                    <a:pt x="0" y="1481"/>
                    <a:pt x="1481" y="0"/>
                    <a:pt x="3309" y="0"/>
                  </a:cubicBezTo>
                  <a:close/>
                </a:path>
              </a:pathLst>
            </a:custGeom>
            <a:solidFill>
              <a:srgbClr val="18DF8C"/>
            </a:solidFill>
          </p:spPr>
          <p:txBody>
            <a:bodyPr/>
            <a:lstStyle/>
            <a:p>
              <a:endParaRPr lang="en-US"/>
            </a:p>
          </p:txBody>
        </p:sp>
        <p:sp>
          <p:nvSpPr>
            <p:cNvPr id="45" name="TextBox 45"/>
            <p:cNvSpPr txBox="1"/>
            <p:nvPr/>
          </p:nvSpPr>
          <p:spPr>
            <a:xfrm>
              <a:off x="0" y="-9525"/>
              <a:ext cx="2584387" cy="46042"/>
            </a:xfrm>
            <a:prstGeom prst="rect">
              <a:avLst/>
            </a:prstGeom>
          </p:spPr>
          <p:txBody>
            <a:bodyPr lIns="50800" tIns="50800" rIns="50800" bIns="50800" rtlCol="0" anchor="ctr"/>
            <a:lstStyle/>
            <a:p>
              <a:pPr algn="ctr">
                <a:lnSpc>
                  <a:spcPts val="1440"/>
                </a:lnSpc>
              </a:pPr>
              <a:endParaRPr/>
            </a:p>
          </p:txBody>
        </p:sp>
      </p:grpSp>
      <p:grpSp>
        <p:nvGrpSpPr>
          <p:cNvPr id="46" name="Group 46"/>
          <p:cNvGrpSpPr/>
          <p:nvPr/>
        </p:nvGrpSpPr>
        <p:grpSpPr>
          <a:xfrm>
            <a:off x="6254682" y="2430273"/>
            <a:ext cx="11699519" cy="165312"/>
            <a:chOff x="0" y="0"/>
            <a:chExt cx="2584387" cy="36517"/>
          </a:xfrm>
        </p:grpSpPr>
        <p:sp>
          <p:nvSpPr>
            <p:cNvPr id="47" name="Freeform 47"/>
            <p:cNvSpPr/>
            <p:nvPr/>
          </p:nvSpPr>
          <p:spPr>
            <a:xfrm>
              <a:off x="0" y="0"/>
              <a:ext cx="2584387" cy="36517"/>
            </a:xfrm>
            <a:custGeom>
              <a:avLst/>
              <a:gdLst/>
              <a:ahLst/>
              <a:cxnLst/>
              <a:rect l="l" t="t" r="r" b="b"/>
              <a:pathLst>
                <a:path w="2584387" h="36517">
                  <a:moveTo>
                    <a:pt x="3309" y="0"/>
                  </a:moveTo>
                  <a:lnTo>
                    <a:pt x="2581078" y="0"/>
                  </a:lnTo>
                  <a:cubicBezTo>
                    <a:pt x="2581956" y="0"/>
                    <a:pt x="2582797" y="349"/>
                    <a:pt x="2583418" y="969"/>
                  </a:cubicBezTo>
                  <a:cubicBezTo>
                    <a:pt x="2584038" y="1590"/>
                    <a:pt x="2584387" y="2431"/>
                    <a:pt x="2584387" y="3309"/>
                  </a:cubicBezTo>
                  <a:lnTo>
                    <a:pt x="2584387" y="33208"/>
                  </a:lnTo>
                  <a:cubicBezTo>
                    <a:pt x="2584387" y="35036"/>
                    <a:pt x="2582905" y="36517"/>
                    <a:pt x="2581078" y="36517"/>
                  </a:cubicBezTo>
                  <a:lnTo>
                    <a:pt x="3309" y="36517"/>
                  </a:lnTo>
                  <a:cubicBezTo>
                    <a:pt x="2431" y="36517"/>
                    <a:pt x="1590" y="36168"/>
                    <a:pt x="969" y="35548"/>
                  </a:cubicBezTo>
                  <a:cubicBezTo>
                    <a:pt x="349" y="34927"/>
                    <a:pt x="0" y="34086"/>
                    <a:pt x="0" y="33208"/>
                  </a:cubicBezTo>
                  <a:lnTo>
                    <a:pt x="0" y="3309"/>
                  </a:lnTo>
                  <a:cubicBezTo>
                    <a:pt x="0" y="1481"/>
                    <a:pt x="1481" y="0"/>
                    <a:pt x="3309" y="0"/>
                  </a:cubicBezTo>
                  <a:close/>
                </a:path>
              </a:pathLst>
            </a:custGeom>
            <a:solidFill>
              <a:srgbClr val="18DF8C"/>
            </a:solidFill>
          </p:spPr>
          <p:txBody>
            <a:bodyPr/>
            <a:lstStyle/>
            <a:p>
              <a:endParaRPr lang="en-US"/>
            </a:p>
          </p:txBody>
        </p:sp>
        <p:sp>
          <p:nvSpPr>
            <p:cNvPr id="48" name="TextBox 48"/>
            <p:cNvSpPr txBox="1"/>
            <p:nvPr/>
          </p:nvSpPr>
          <p:spPr>
            <a:xfrm>
              <a:off x="0" y="-9525"/>
              <a:ext cx="2584387" cy="46042"/>
            </a:xfrm>
            <a:prstGeom prst="rect">
              <a:avLst/>
            </a:prstGeom>
          </p:spPr>
          <p:txBody>
            <a:bodyPr lIns="50800" tIns="50800" rIns="50800" bIns="50800" rtlCol="0" anchor="ctr"/>
            <a:lstStyle/>
            <a:p>
              <a:pPr algn="ctr">
                <a:lnSpc>
                  <a:spcPts val="1440"/>
                </a:lnSpc>
              </a:pPr>
              <a:endParaRPr/>
            </a:p>
          </p:txBody>
        </p:sp>
      </p:grpSp>
      <p:grpSp>
        <p:nvGrpSpPr>
          <p:cNvPr id="49" name="Group 49"/>
          <p:cNvGrpSpPr/>
          <p:nvPr/>
        </p:nvGrpSpPr>
        <p:grpSpPr>
          <a:xfrm>
            <a:off x="6254682" y="3051944"/>
            <a:ext cx="11699519" cy="165312"/>
            <a:chOff x="0" y="0"/>
            <a:chExt cx="2584387" cy="36517"/>
          </a:xfrm>
        </p:grpSpPr>
        <p:sp>
          <p:nvSpPr>
            <p:cNvPr id="50" name="Freeform 50"/>
            <p:cNvSpPr/>
            <p:nvPr/>
          </p:nvSpPr>
          <p:spPr>
            <a:xfrm>
              <a:off x="0" y="0"/>
              <a:ext cx="2584387" cy="36517"/>
            </a:xfrm>
            <a:custGeom>
              <a:avLst/>
              <a:gdLst/>
              <a:ahLst/>
              <a:cxnLst/>
              <a:rect l="l" t="t" r="r" b="b"/>
              <a:pathLst>
                <a:path w="2584387" h="36517">
                  <a:moveTo>
                    <a:pt x="3309" y="0"/>
                  </a:moveTo>
                  <a:lnTo>
                    <a:pt x="2581078" y="0"/>
                  </a:lnTo>
                  <a:cubicBezTo>
                    <a:pt x="2581956" y="0"/>
                    <a:pt x="2582797" y="349"/>
                    <a:pt x="2583418" y="969"/>
                  </a:cubicBezTo>
                  <a:cubicBezTo>
                    <a:pt x="2584038" y="1590"/>
                    <a:pt x="2584387" y="2431"/>
                    <a:pt x="2584387" y="3309"/>
                  </a:cubicBezTo>
                  <a:lnTo>
                    <a:pt x="2584387" y="33208"/>
                  </a:lnTo>
                  <a:cubicBezTo>
                    <a:pt x="2584387" y="35036"/>
                    <a:pt x="2582905" y="36517"/>
                    <a:pt x="2581078" y="36517"/>
                  </a:cubicBezTo>
                  <a:lnTo>
                    <a:pt x="3309" y="36517"/>
                  </a:lnTo>
                  <a:cubicBezTo>
                    <a:pt x="2431" y="36517"/>
                    <a:pt x="1590" y="36168"/>
                    <a:pt x="969" y="35548"/>
                  </a:cubicBezTo>
                  <a:cubicBezTo>
                    <a:pt x="349" y="34927"/>
                    <a:pt x="0" y="34086"/>
                    <a:pt x="0" y="33208"/>
                  </a:cubicBezTo>
                  <a:lnTo>
                    <a:pt x="0" y="3309"/>
                  </a:lnTo>
                  <a:cubicBezTo>
                    <a:pt x="0" y="1481"/>
                    <a:pt x="1481" y="0"/>
                    <a:pt x="3309" y="0"/>
                  </a:cubicBezTo>
                  <a:close/>
                </a:path>
              </a:pathLst>
            </a:custGeom>
            <a:solidFill>
              <a:srgbClr val="18DF8C"/>
            </a:solidFill>
          </p:spPr>
          <p:txBody>
            <a:bodyPr/>
            <a:lstStyle/>
            <a:p>
              <a:endParaRPr lang="en-US"/>
            </a:p>
          </p:txBody>
        </p:sp>
        <p:sp>
          <p:nvSpPr>
            <p:cNvPr id="51" name="TextBox 51"/>
            <p:cNvSpPr txBox="1"/>
            <p:nvPr/>
          </p:nvSpPr>
          <p:spPr>
            <a:xfrm>
              <a:off x="0" y="-9525"/>
              <a:ext cx="2584387" cy="46042"/>
            </a:xfrm>
            <a:prstGeom prst="rect">
              <a:avLst/>
            </a:prstGeom>
          </p:spPr>
          <p:txBody>
            <a:bodyPr lIns="50800" tIns="50800" rIns="50800" bIns="50800" rtlCol="0" anchor="ctr"/>
            <a:lstStyle/>
            <a:p>
              <a:pPr algn="ctr">
                <a:lnSpc>
                  <a:spcPts val="1440"/>
                </a:lnSpc>
              </a:pPr>
              <a:endParaRPr/>
            </a:p>
          </p:txBody>
        </p:sp>
      </p:grpSp>
      <p:grpSp>
        <p:nvGrpSpPr>
          <p:cNvPr id="52" name="Group 52"/>
          <p:cNvGrpSpPr/>
          <p:nvPr/>
        </p:nvGrpSpPr>
        <p:grpSpPr>
          <a:xfrm>
            <a:off x="6254682" y="3673615"/>
            <a:ext cx="11699519" cy="165312"/>
            <a:chOff x="0" y="0"/>
            <a:chExt cx="2584387" cy="36517"/>
          </a:xfrm>
        </p:grpSpPr>
        <p:sp>
          <p:nvSpPr>
            <p:cNvPr id="53" name="Freeform 53"/>
            <p:cNvSpPr/>
            <p:nvPr/>
          </p:nvSpPr>
          <p:spPr>
            <a:xfrm>
              <a:off x="0" y="0"/>
              <a:ext cx="2584387" cy="36517"/>
            </a:xfrm>
            <a:custGeom>
              <a:avLst/>
              <a:gdLst/>
              <a:ahLst/>
              <a:cxnLst/>
              <a:rect l="l" t="t" r="r" b="b"/>
              <a:pathLst>
                <a:path w="2584387" h="36517">
                  <a:moveTo>
                    <a:pt x="3309" y="0"/>
                  </a:moveTo>
                  <a:lnTo>
                    <a:pt x="2581078" y="0"/>
                  </a:lnTo>
                  <a:cubicBezTo>
                    <a:pt x="2581956" y="0"/>
                    <a:pt x="2582797" y="349"/>
                    <a:pt x="2583418" y="969"/>
                  </a:cubicBezTo>
                  <a:cubicBezTo>
                    <a:pt x="2584038" y="1590"/>
                    <a:pt x="2584387" y="2431"/>
                    <a:pt x="2584387" y="3309"/>
                  </a:cubicBezTo>
                  <a:lnTo>
                    <a:pt x="2584387" y="33208"/>
                  </a:lnTo>
                  <a:cubicBezTo>
                    <a:pt x="2584387" y="35036"/>
                    <a:pt x="2582905" y="36517"/>
                    <a:pt x="2581078" y="36517"/>
                  </a:cubicBezTo>
                  <a:lnTo>
                    <a:pt x="3309" y="36517"/>
                  </a:lnTo>
                  <a:cubicBezTo>
                    <a:pt x="2431" y="36517"/>
                    <a:pt x="1590" y="36168"/>
                    <a:pt x="969" y="35548"/>
                  </a:cubicBezTo>
                  <a:cubicBezTo>
                    <a:pt x="349" y="34927"/>
                    <a:pt x="0" y="34086"/>
                    <a:pt x="0" y="33208"/>
                  </a:cubicBezTo>
                  <a:lnTo>
                    <a:pt x="0" y="3309"/>
                  </a:lnTo>
                  <a:cubicBezTo>
                    <a:pt x="0" y="1481"/>
                    <a:pt x="1481" y="0"/>
                    <a:pt x="3309" y="0"/>
                  </a:cubicBezTo>
                  <a:close/>
                </a:path>
              </a:pathLst>
            </a:custGeom>
            <a:solidFill>
              <a:srgbClr val="18DF8C"/>
            </a:solidFill>
          </p:spPr>
          <p:txBody>
            <a:bodyPr/>
            <a:lstStyle/>
            <a:p>
              <a:endParaRPr lang="en-US"/>
            </a:p>
          </p:txBody>
        </p:sp>
        <p:sp>
          <p:nvSpPr>
            <p:cNvPr id="54" name="TextBox 54"/>
            <p:cNvSpPr txBox="1"/>
            <p:nvPr/>
          </p:nvSpPr>
          <p:spPr>
            <a:xfrm>
              <a:off x="0" y="-9525"/>
              <a:ext cx="2584387" cy="46042"/>
            </a:xfrm>
            <a:prstGeom prst="rect">
              <a:avLst/>
            </a:prstGeom>
          </p:spPr>
          <p:txBody>
            <a:bodyPr lIns="50800" tIns="50800" rIns="50800" bIns="50800" rtlCol="0" anchor="ctr"/>
            <a:lstStyle/>
            <a:p>
              <a:pPr algn="ctr">
                <a:lnSpc>
                  <a:spcPts val="1440"/>
                </a:lnSpc>
              </a:pPr>
              <a:endParaRPr/>
            </a:p>
          </p:txBody>
        </p:sp>
      </p:grpSp>
      <p:grpSp>
        <p:nvGrpSpPr>
          <p:cNvPr id="55" name="Group 55"/>
          <p:cNvGrpSpPr/>
          <p:nvPr/>
        </p:nvGrpSpPr>
        <p:grpSpPr>
          <a:xfrm>
            <a:off x="6254682" y="4295286"/>
            <a:ext cx="11699519" cy="165312"/>
            <a:chOff x="0" y="0"/>
            <a:chExt cx="2584387" cy="36517"/>
          </a:xfrm>
        </p:grpSpPr>
        <p:sp>
          <p:nvSpPr>
            <p:cNvPr id="56" name="Freeform 56"/>
            <p:cNvSpPr/>
            <p:nvPr/>
          </p:nvSpPr>
          <p:spPr>
            <a:xfrm>
              <a:off x="0" y="0"/>
              <a:ext cx="2584387" cy="36517"/>
            </a:xfrm>
            <a:custGeom>
              <a:avLst/>
              <a:gdLst/>
              <a:ahLst/>
              <a:cxnLst/>
              <a:rect l="l" t="t" r="r" b="b"/>
              <a:pathLst>
                <a:path w="2584387" h="36517">
                  <a:moveTo>
                    <a:pt x="3309" y="0"/>
                  </a:moveTo>
                  <a:lnTo>
                    <a:pt x="2581078" y="0"/>
                  </a:lnTo>
                  <a:cubicBezTo>
                    <a:pt x="2581956" y="0"/>
                    <a:pt x="2582797" y="349"/>
                    <a:pt x="2583418" y="969"/>
                  </a:cubicBezTo>
                  <a:cubicBezTo>
                    <a:pt x="2584038" y="1590"/>
                    <a:pt x="2584387" y="2431"/>
                    <a:pt x="2584387" y="3309"/>
                  </a:cubicBezTo>
                  <a:lnTo>
                    <a:pt x="2584387" y="33208"/>
                  </a:lnTo>
                  <a:cubicBezTo>
                    <a:pt x="2584387" y="35036"/>
                    <a:pt x="2582905" y="36517"/>
                    <a:pt x="2581078" y="36517"/>
                  </a:cubicBezTo>
                  <a:lnTo>
                    <a:pt x="3309" y="36517"/>
                  </a:lnTo>
                  <a:cubicBezTo>
                    <a:pt x="2431" y="36517"/>
                    <a:pt x="1590" y="36168"/>
                    <a:pt x="969" y="35548"/>
                  </a:cubicBezTo>
                  <a:cubicBezTo>
                    <a:pt x="349" y="34927"/>
                    <a:pt x="0" y="34086"/>
                    <a:pt x="0" y="33208"/>
                  </a:cubicBezTo>
                  <a:lnTo>
                    <a:pt x="0" y="3309"/>
                  </a:lnTo>
                  <a:cubicBezTo>
                    <a:pt x="0" y="1481"/>
                    <a:pt x="1481" y="0"/>
                    <a:pt x="3309" y="0"/>
                  </a:cubicBezTo>
                  <a:close/>
                </a:path>
              </a:pathLst>
            </a:custGeom>
            <a:solidFill>
              <a:srgbClr val="18DF8C"/>
            </a:solidFill>
          </p:spPr>
          <p:txBody>
            <a:bodyPr/>
            <a:lstStyle/>
            <a:p>
              <a:endParaRPr lang="en-US"/>
            </a:p>
          </p:txBody>
        </p:sp>
        <p:sp>
          <p:nvSpPr>
            <p:cNvPr id="57" name="TextBox 57"/>
            <p:cNvSpPr txBox="1"/>
            <p:nvPr/>
          </p:nvSpPr>
          <p:spPr>
            <a:xfrm>
              <a:off x="0" y="-9525"/>
              <a:ext cx="2584387" cy="46042"/>
            </a:xfrm>
            <a:prstGeom prst="rect">
              <a:avLst/>
            </a:prstGeom>
          </p:spPr>
          <p:txBody>
            <a:bodyPr lIns="50800" tIns="50800" rIns="50800" bIns="50800" rtlCol="0" anchor="ctr"/>
            <a:lstStyle/>
            <a:p>
              <a:pPr algn="ctr">
                <a:lnSpc>
                  <a:spcPts val="1440"/>
                </a:lnSpc>
              </a:pPr>
              <a:endParaRPr/>
            </a:p>
          </p:txBody>
        </p:sp>
      </p:grpSp>
      <p:grpSp>
        <p:nvGrpSpPr>
          <p:cNvPr id="58" name="Group 58"/>
          <p:cNvGrpSpPr/>
          <p:nvPr/>
        </p:nvGrpSpPr>
        <p:grpSpPr>
          <a:xfrm>
            <a:off x="6254682" y="4916957"/>
            <a:ext cx="11699519" cy="165312"/>
            <a:chOff x="0" y="0"/>
            <a:chExt cx="2584387" cy="36517"/>
          </a:xfrm>
        </p:grpSpPr>
        <p:sp>
          <p:nvSpPr>
            <p:cNvPr id="59" name="Freeform 59"/>
            <p:cNvSpPr/>
            <p:nvPr/>
          </p:nvSpPr>
          <p:spPr>
            <a:xfrm>
              <a:off x="0" y="0"/>
              <a:ext cx="2584387" cy="36517"/>
            </a:xfrm>
            <a:custGeom>
              <a:avLst/>
              <a:gdLst/>
              <a:ahLst/>
              <a:cxnLst/>
              <a:rect l="l" t="t" r="r" b="b"/>
              <a:pathLst>
                <a:path w="2584387" h="36517">
                  <a:moveTo>
                    <a:pt x="3309" y="0"/>
                  </a:moveTo>
                  <a:lnTo>
                    <a:pt x="2581078" y="0"/>
                  </a:lnTo>
                  <a:cubicBezTo>
                    <a:pt x="2581956" y="0"/>
                    <a:pt x="2582797" y="349"/>
                    <a:pt x="2583418" y="969"/>
                  </a:cubicBezTo>
                  <a:cubicBezTo>
                    <a:pt x="2584038" y="1590"/>
                    <a:pt x="2584387" y="2431"/>
                    <a:pt x="2584387" y="3309"/>
                  </a:cubicBezTo>
                  <a:lnTo>
                    <a:pt x="2584387" y="33208"/>
                  </a:lnTo>
                  <a:cubicBezTo>
                    <a:pt x="2584387" y="35036"/>
                    <a:pt x="2582905" y="36517"/>
                    <a:pt x="2581078" y="36517"/>
                  </a:cubicBezTo>
                  <a:lnTo>
                    <a:pt x="3309" y="36517"/>
                  </a:lnTo>
                  <a:cubicBezTo>
                    <a:pt x="2431" y="36517"/>
                    <a:pt x="1590" y="36168"/>
                    <a:pt x="969" y="35548"/>
                  </a:cubicBezTo>
                  <a:cubicBezTo>
                    <a:pt x="349" y="34927"/>
                    <a:pt x="0" y="34086"/>
                    <a:pt x="0" y="33208"/>
                  </a:cubicBezTo>
                  <a:lnTo>
                    <a:pt x="0" y="3309"/>
                  </a:lnTo>
                  <a:cubicBezTo>
                    <a:pt x="0" y="1481"/>
                    <a:pt x="1481" y="0"/>
                    <a:pt x="3309" y="0"/>
                  </a:cubicBezTo>
                  <a:close/>
                </a:path>
              </a:pathLst>
            </a:custGeom>
            <a:solidFill>
              <a:srgbClr val="18DF8C"/>
            </a:solidFill>
          </p:spPr>
          <p:txBody>
            <a:bodyPr/>
            <a:lstStyle/>
            <a:p>
              <a:endParaRPr lang="en-US"/>
            </a:p>
          </p:txBody>
        </p:sp>
        <p:sp>
          <p:nvSpPr>
            <p:cNvPr id="60" name="TextBox 60"/>
            <p:cNvSpPr txBox="1"/>
            <p:nvPr/>
          </p:nvSpPr>
          <p:spPr>
            <a:xfrm>
              <a:off x="0" y="-9525"/>
              <a:ext cx="2584387" cy="46042"/>
            </a:xfrm>
            <a:prstGeom prst="rect">
              <a:avLst/>
            </a:prstGeom>
          </p:spPr>
          <p:txBody>
            <a:bodyPr lIns="50800" tIns="50800" rIns="50800" bIns="50800" rtlCol="0" anchor="ctr"/>
            <a:lstStyle/>
            <a:p>
              <a:pPr algn="ctr">
                <a:lnSpc>
                  <a:spcPts val="1440"/>
                </a:lnSpc>
              </a:pPr>
              <a:endParaRPr/>
            </a:p>
          </p:txBody>
        </p:sp>
      </p:grpSp>
      <p:grpSp>
        <p:nvGrpSpPr>
          <p:cNvPr id="61" name="Group 61"/>
          <p:cNvGrpSpPr/>
          <p:nvPr/>
        </p:nvGrpSpPr>
        <p:grpSpPr>
          <a:xfrm>
            <a:off x="6254682" y="5538628"/>
            <a:ext cx="11699519" cy="165312"/>
            <a:chOff x="0" y="0"/>
            <a:chExt cx="2584387" cy="36517"/>
          </a:xfrm>
        </p:grpSpPr>
        <p:sp>
          <p:nvSpPr>
            <p:cNvPr id="62" name="Freeform 62"/>
            <p:cNvSpPr/>
            <p:nvPr/>
          </p:nvSpPr>
          <p:spPr>
            <a:xfrm>
              <a:off x="0" y="0"/>
              <a:ext cx="2584387" cy="36517"/>
            </a:xfrm>
            <a:custGeom>
              <a:avLst/>
              <a:gdLst/>
              <a:ahLst/>
              <a:cxnLst/>
              <a:rect l="l" t="t" r="r" b="b"/>
              <a:pathLst>
                <a:path w="2584387" h="36517">
                  <a:moveTo>
                    <a:pt x="3309" y="0"/>
                  </a:moveTo>
                  <a:lnTo>
                    <a:pt x="2581078" y="0"/>
                  </a:lnTo>
                  <a:cubicBezTo>
                    <a:pt x="2581956" y="0"/>
                    <a:pt x="2582797" y="349"/>
                    <a:pt x="2583418" y="969"/>
                  </a:cubicBezTo>
                  <a:cubicBezTo>
                    <a:pt x="2584038" y="1590"/>
                    <a:pt x="2584387" y="2431"/>
                    <a:pt x="2584387" y="3309"/>
                  </a:cubicBezTo>
                  <a:lnTo>
                    <a:pt x="2584387" y="33208"/>
                  </a:lnTo>
                  <a:cubicBezTo>
                    <a:pt x="2584387" y="35036"/>
                    <a:pt x="2582905" y="36517"/>
                    <a:pt x="2581078" y="36517"/>
                  </a:cubicBezTo>
                  <a:lnTo>
                    <a:pt x="3309" y="36517"/>
                  </a:lnTo>
                  <a:cubicBezTo>
                    <a:pt x="2431" y="36517"/>
                    <a:pt x="1590" y="36168"/>
                    <a:pt x="969" y="35548"/>
                  </a:cubicBezTo>
                  <a:cubicBezTo>
                    <a:pt x="349" y="34927"/>
                    <a:pt x="0" y="34086"/>
                    <a:pt x="0" y="33208"/>
                  </a:cubicBezTo>
                  <a:lnTo>
                    <a:pt x="0" y="3309"/>
                  </a:lnTo>
                  <a:cubicBezTo>
                    <a:pt x="0" y="1481"/>
                    <a:pt x="1481" y="0"/>
                    <a:pt x="3309" y="0"/>
                  </a:cubicBezTo>
                  <a:close/>
                </a:path>
              </a:pathLst>
            </a:custGeom>
            <a:solidFill>
              <a:srgbClr val="18DF8C"/>
            </a:solidFill>
          </p:spPr>
          <p:txBody>
            <a:bodyPr/>
            <a:lstStyle/>
            <a:p>
              <a:endParaRPr lang="en-US"/>
            </a:p>
          </p:txBody>
        </p:sp>
        <p:sp>
          <p:nvSpPr>
            <p:cNvPr id="63" name="TextBox 63"/>
            <p:cNvSpPr txBox="1"/>
            <p:nvPr/>
          </p:nvSpPr>
          <p:spPr>
            <a:xfrm>
              <a:off x="0" y="-9525"/>
              <a:ext cx="2584387" cy="46042"/>
            </a:xfrm>
            <a:prstGeom prst="rect">
              <a:avLst/>
            </a:prstGeom>
          </p:spPr>
          <p:txBody>
            <a:bodyPr lIns="50800" tIns="50800" rIns="50800" bIns="50800" rtlCol="0" anchor="ctr"/>
            <a:lstStyle/>
            <a:p>
              <a:pPr algn="ctr">
                <a:lnSpc>
                  <a:spcPts val="1440"/>
                </a:lnSpc>
              </a:pPr>
              <a:endParaRPr/>
            </a:p>
          </p:txBody>
        </p:sp>
      </p:grpSp>
      <p:grpSp>
        <p:nvGrpSpPr>
          <p:cNvPr id="64" name="Group 64"/>
          <p:cNvGrpSpPr/>
          <p:nvPr/>
        </p:nvGrpSpPr>
        <p:grpSpPr>
          <a:xfrm>
            <a:off x="6254682" y="6160299"/>
            <a:ext cx="11699519" cy="165312"/>
            <a:chOff x="0" y="0"/>
            <a:chExt cx="2584387" cy="36517"/>
          </a:xfrm>
        </p:grpSpPr>
        <p:sp>
          <p:nvSpPr>
            <p:cNvPr id="65" name="Freeform 65"/>
            <p:cNvSpPr/>
            <p:nvPr/>
          </p:nvSpPr>
          <p:spPr>
            <a:xfrm>
              <a:off x="0" y="0"/>
              <a:ext cx="2584387" cy="36517"/>
            </a:xfrm>
            <a:custGeom>
              <a:avLst/>
              <a:gdLst/>
              <a:ahLst/>
              <a:cxnLst/>
              <a:rect l="l" t="t" r="r" b="b"/>
              <a:pathLst>
                <a:path w="2584387" h="36517">
                  <a:moveTo>
                    <a:pt x="3309" y="0"/>
                  </a:moveTo>
                  <a:lnTo>
                    <a:pt x="2581078" y="0"/>
                  </a:lnTo>
                  <a:cubicBezTo>
                    <a:pt x="2581956" y="0"/>
                    <a:pt x="2582797" y="349"/>
                    <a:pt x="2583418" y="969"/>
                  </a:cubicBezTo>
                  <a:cubicBezTo>
                    <a:pt x="2584038" y="1590"/>
                    <a:pt x="2584387" y="2431"/>
                    <a:pt x="2584387" y="3309"/>
                  </a:cubicBezTo>
                  <a:lnTo>
                    <a:pt x="2584387" y="33208"/>
                  </a:lnTo>
                  <a:cubicBezTo>
                    <a:pt x="2584387" y="35036"/>
                    <a:pt x="2582905" y="36517"/>
                    <a:pt x="2581078" y="36517"/>
                  </a:cubicBezTo>
                  <a:lnTo>
                    <a:pt x="3309" y="36517"/>
                  </a:lnTo>
                  <a:cubicBezTo>
                    <a:pt x="2431" y="36517"/>
                    <a:pt x="1590" y="36168"/>
                    <a:pt x="969" y="35548"/>
                  </a:cubicBezTo>
                  <a:cubicBezTo>
                    <a:pt x="349" y="34927"/>
                    <a:pt x="0" y="34086"/>
                    <a:pt x="0" y="33208"/>
                  </a:cubicBezTo>
                  <a:lnTo>
                    <a:pt x="0" y="3309"/>
                  </a:lnTo>
                  <a:cubicBezTo>
                    <a:pt x="0" y="1481"/>
                    <a:pt x="1481" y="0"/>
                    <a:pt x="3309" y="0"/>
                  </a:cubicBezTo>
                  <a:close/>
                </a:path>
              </a:pathLst>
            </a:custGeom>
            <a:solidFill>
              <a:srgbClr val="18DF8C"/>
            </a:solidFill>
          </p:spPr>
          <p:txBody>
            <a:bodyPr/>
            <a:lstStyle/>
            <a:p>
              <a:endParaRPr lang="en-US"/>
            </a:p>
          </p:txBody>
        </p:sp>
        <p:sp>
          <p:nvSpPr>
            <p:cNvPr id="66" name="TextBox 66"/>
            <p:cNvSpPr txBox="1"/>
            <p:nvPr/>
          </p:nvSpPr>
          <p:spPr>
            <a:xfrm>
              <a:off x="0" y="-9525"/>
              <a:ext cx="2584387" cy="46042"/>
            </a:xfrm>
            <a:prstGeom prst="rect">
              <a:avLst/>
            </a:prstGeom>
          </p:spPr>
          <p:txBody>
            <a:bodyPr lIns="50800" tIns="50800" rIns="50800" bIns="50800" rtlCol="0" anchor="ctr"/>
            <a:lstStyle/>
            <a:p>
              <a:pPr algn="ctr">
                <a:lnSpc>
                  <a:spcPts val="1440"/>
                </a:lnSpc>
              </a:pPr>
              <a:endParaRPr/>
            </a:p>
          </p:txBody>
        </p:sp>
      </p:grpSp>
      <p:grpSp>
        <p:nvGrpSpPr>
          <p:cNvPr id="67" name="Group 67"/>
          <p:cNvGrpSpPr/>
          <p:nvPr/>
        </p:nvGrpSpPr>
        <p:grpSpPr>
          <a:xfrm>
            <a:off x="6254682" y="6781970"/>
            <a:ext cx="11699519" cy="165312"/>
            <a:chOff x="0" y="0"/>
            <a:chExt cx="2584387" cy="36517"/>
          </a:xfrm>
        </p:grpSpPr>
        <p:sp>
          <p:nvSpPr>
            <p:cNvPr id="68" name="Freeform 68"/>
            <p:cNvSpPr/>
            <p:nvPr/>
          </p:nvSpPr>
          <p:spPr>
            <a:xfrm>
              <a:off x="0" y="0"/>
              <a:ext cx="2584387" cy="36517"/>
            </a:xfrm>
            <a:custGeom>
              <a:avLst/>
              <a:gdLst/>
              <a:ahLst/>
              <a:cxnLst/>
              <a:rect l="l" t="t" r="r" b="b"/>
              <a:pathLst>
                <a:path w="2584387" h="36517">
                  <a:moveTo>
                    <a:pt x="3309" y="0"/>
                  </a:moveTo>
                  <a:lnTo>
                    <a:pt x="2581078" y="0"/>
                  </a:lnTo>
                  <a:cubicBezTo>
                    <a:pt x="2581956" y="0"/>
                    <a:pt x="2582797" y="349"/>
                    <a:pt x="2583418" y="969"/>
                  </a:cubicBezTo>
                  <a:cubicBezTo>
                    <a:pt x="2584038" y="1590"/>
                    <a:pt x="2584387" y="2431"/>
                    <a:pt x="2584387" y="3309"/>
                  </a:cubicBezTo>
                  <a:lnTo>
                    <a:pt x="2584387" y="33208"/>
                  </a:lnTo>
                  <a:cubicBezTo>
                    <a:pt x="2584387" y="35036"/>
                    <a:pt x="2582905" y="36517"/>
                    <a:pt x="2581078" y="36517"/>
                  </a:cubicBezTo>
                  <a:lnTo>
                    <a:pt x="3309" y="36517"/>
                  </a:lnTo>
                  <a:cubicBezTo>
                    <a:pt x="2431" y="36517"/>
                    <a:pt x="1590" y="36168"/>
                    <a:pt x="969" y="35548"/>
                  </a:cubicBezTo>
                  <a:cubicBezTo>
                    <a:pt x="349" y="34927"/>
                    <a:pt x="0" y="34086"/>
                    <a:pt x="0" y="33208"/>
                  </a:cubicBezTo>
                  <a:lnTo>
                    <a:pt x="0" y="3309"/>
                  </a:lnTo>
                  <a:cubicBezTo>
                    <a:pt x="0" y="1481"/>
                    <a:pt x="1481" y="0"/>
                    <a:pt x="3309" y="0"/>
                  </a:cubicBezTo>
                  <a:close/>
                </a:path>
              </a:pathLst>
            </a:custGeom>
            <a:solidFill>
              <a:srgbClr val="18DF8C"/>
            </a:solidFill>
          </p:spPr>
          <p:txBody>
            <a:bodyPr/>
            <a:lstStyle/>
            <a:p>
              <a:endParaRPr lang="en-US"/>
            </a:p>
          </p:txBody>
        </p:sp>
        <p:sp>
          <p:nvSpPr>
            <p:cNvPr id="69" name="TextBox 69"/>
            <p:cNvSpPr txBox="1"/>
            <p:nvPr/>
          </p:nvSpPr>
          <p:spPr>
            <a:xfrm>
              <a:off x="0" y="-9525"/>
              <a:ext cx="2584387" cy="46042"/>
            </a:xfrm>
            <a:prstGeom prst="rect">
              <a:avLst/>
            </a:prstGeom>
          </p:spPr>
          <p:txBody>
            <a:bodyPr lIns="50800" tIns="50800" rIns="50800" bIns="50800" rtlCol="0" anchor="ctr"/>
            <a:lstStyle/>
            <a:p>
              <a:pPr algn="ctr">
                <a:lnSpc>
                  <a:spcPts val="1440"/>
                </a:lnSpc>
              </a:pPr>
              <a:endParaRPr/>
            </a:p>
          </p:txBody>
        </p:sp>
      </p:grpSp>
      <p:grpSp>
        <p:nvGrpSpPr>
          <p:cNvPr id="70" name="Group 70"/>
          <p:cNvGrpSpPr/>
          <p:nvPr/>
        </p:nvGrpSpPr>
        <p:grpSpPr>
          <a:xfrm>
            <a:off x="6254682" y="7403641"/>
            <a:ext cx="11699519" cy="165312"/>
            <a:chOff x="0" y="0"/>
            <a:chExt cx="2584387" cy="36517"/>
          </a:xfrm>
        </p:grpSpPr>
        <p:sp>
          <p:nvSpPr>
            <p:cNvPr id="71" name="Freeform 71"/>
            <p:cNvSpPr/>
            <p:nvPr/>
          </p:nvSpPr>
          <p:spPr>
            <a:xfrm>
              <a:off x="0" y="0"/>
              <a:ext cx="2584387" cy="36517"/>
            </a:xfrm>
            <a:custGeom>
              <a:avLst/>
              <a:gdLst/>
              <a:ahLst/>
              <a:cxnLst/>
              <a:rect l="l" t="t" r="r" b="b"/>
              <a:pathLst>
                <a:path w="2584387" h="36517">
                  <a:moveTo>
                    <a:pt x="3309" y="0"/>
                  </a:moveTo>
                  <a:lnTo>
                    <a:pt x="2581078" y="0"/>
                  </a:lnTo>
                  <a:cubicBezTo>
                    <a:pt x="2581956" y="0"/>
                    <a:pt x="2582797" y="349"/>
                    <a:pt x="2583418" y="969"/>
                  </a:cubicBezTo>
                  <a:cubicBezTo>
                    <a:pt x="2584038" y="1590"/>
                    <a:pt x="2584387" y="2431"/>
                    <a:pt x="2584387" y="3309"/>
                  </a:cubicBezTo>
                  <a:lnTo>
                    <a:pt x="2584387" y="33208"/>
                  </a:lnTo>
                  <a:cubicBezTo>
                    <a:pt x="2584387" y="35036"/>
                    <a:pt x="2582905" y="36517"/>
                    <a:pt x="2581078" y="36517"/>
                  </a:cubicBezTo>
                  <a:lnTo>
                    <a:pt x="3309" y="36517"/>
                  </a:lnTo>
                  <a:cubicBezTo>
                    <a:pt x="2431" y="36517"/>
                    <a:pt x="1590" y="36168"/>
                    <a:pt x="969" y="35548"/>
                  </a:cubicBezTo>
                  <a:cubicBezTo>
                    <a:pt x="349" y="34927"/>
                    <a:pt x="0" y="34086"/>
                    <a:pt x="0" y="33208"/>
                  </a:cubicBezTo>
                  <a:lnTo>
                    <a:pt x="0" y="3309"/>
                  </a:lnTo>
                  <a:cubicBezTo>
                    <a:pt x="0" y="1481"/>
                    <a:pt x="1481" y="0"/>
                    <a:pt x="3309" y="0"/>
                  </a:cubicBezTo>
                  <a:close/>
                </a:path>
              </a:pathLst>
            </a:custGeom>
            <a:solidFill>
              <a:srgbClr val="18DF8C"/>
            </a:solidFill>
          </p:spPr>
          <p:txBody>
            <a:bodyPr/>
            <a:lstStyle/>
            <a:p>
              <a:endParaRPr lang="en-US"/>
            </a:p>
          </p:txBody>
        </p:sp>
        <p:sp>
          <p:nvSpPr>
            <p:cNvPr id="72" name="TextBox 72"/>
            <p:cNvSpPr txBox="1"/>
            <p:nvPr/>
          </p:nvSpPr>
          <p:spPr>
            <a:xfrm>
              <a:off x="0" y="-9525"/>
              <a:ext cx="2584387" cy="46042"/>
            </a:xfrm>
            <a:prstGeom prst="rect">
              <a:avLst/>
            </a:prstGeom>
          </p:spPr>
          <p:txBody>
            <a:bodyPr lIns="50800" tIns="50800" rIns="50800" bIns="50800" rtlCol="0" anchor="ctr"/>
            <a:lstStyle/>
            <a:p>
              <a:pPr algn="ctr">
                <a:lnSpc>
                  <a:spcPts val="1440"/>
                </a:lnSpc>
              </a:pPr>
              <a:endParaRPr/>
            </a:p>
          </p:txBody>
        </p:sp>
      </p:grpSp>
      <p:grpSp>
        <p:nvGrpSpPr>
          <p:cNvPr id="73" name="Group 73"/>
          <p:cNvGrpSpPr/>
          <p:nvPr/>
        </p:nvGrpSpPr>
        <p:grpSpPr>
          <a:xfrm>
            <a:off x="6254682" y="8025313"/>
            <a:ext cx="11699519" cy="165312"/>
            <a:chOff x="0" y="0"/>
            <a:chExt cx="2584387" cy="36517"/>
          </a:xfrm>
        </p:grpSpPr>
        <p:sp>
          <p:nvSpPr>
            <p:cNvPr id="74" name="Freeform 74"/>
            <p:cNvSpPr/>
            <p:nvPr/>
          </p:nvSpPr>
          <p:spPr>
            <a:xfrm>
              <a:off x="0" y="0"/>
              <a:ext cx="2584387" cy="36517"/>
            </a:xfrm>
            <a:custGeom>
              <a:avLst/>
              <a:gdLst/>
              <a:ahLst/>
              <a:cxnLst/>
              <a:rect l="l" t="t" r="r" b="b"/>
              <a:pathLst>
                <a:path w="2584387" h="36517">
                  <a:moveTo>
                    <a:pt x="3309" y="0"/>
                  </a:moveTo>
                  <a:lnTo>
                    <a:pt x="2581078" y="0"/>
                  </a:lnTo>
                  <a:cubicBezTo>
                    <a:pt x="2581956" y="0"/>
                    <a:pt x="2582797" y="349"/>
                    <a:pt x="2583418" y="969"/>
                  </a:cubicBezTo>
                  <a:cubicBezTo>
                    <a:pt x="2584038" y="1590"/>
                    <a:pt x="2584387" y="2431"/>
                    <a:pt x="2584387" y="3309"/>
                  </a:cubicBezTo>
                  <a:lnTo>
                    <a:pt x="2584387" y="33208"/>
                  </a:lnTo>
                  <a:cubicBezTo>
                    <a:pt x="2584387" y="35036"/>
                    <a:pt x="2582905" y="36517"/>
                    <a:pt x="2581078" y="36517"/>
                  </a:cubicBezTo>
                  <a:lnTo>
                    <a:pt x="3309" y="36517"/>
                  </a:lnTo>
                  <a:cubicBezTo>
                    <a:pt x="2431" y="36517"/>
                    <a:pt x="1590" y="36168"/>
                    <a:pt x="969" y="35548"/>
                  </a:cubicBezTo>
                  <a:cubicBezTo>
                    <a:pt x="349" y="34927"/>
                    <a:pt x="0" y="34086"/>
                    <a:pt x="0" y="33208"/>
                  </a:cubicBezTo>
                  <a:lnTo>
                    <a:pt x="0" y="3309"/>
                  </a:lnTo>
                  <a:cubicBezTo>
                    <a:pt x="0" y="1481"/>
                    <a:pt x="1481" y="0"/>
                    <a:pt x="3309" y="0"/>
                  </a:cubicBezTo>
                  <a:close/>
                </a:path>
              </a:pathLst>
            </a:custGeom>
            <a:solidFill>
              <a:srgbClr val="18DF8C"/>
            </a:solidFill>
          </p:spPr>
          <p:txBody>
            <a:bodyPr/>
            <a:lstStyle/>
            <a:p>
              <a:endParaRPr lang="en-US"/>
            </a:p>
          </p:txBody>
        </p:sp>
        <p:sp>
          <p:nvSpPr>
            <p:cNvPr id="75" name="TextBox 75"/>
            <p:cNvSpPr txBox="1"/>
            <p:nvPr/>
          </p:nvSpPr>
          <p:spPr>
            <a:xfrm>
              <a:off x="0" y="-9525"/>
              <a:ext cx="2584387" cy="46042"/>
            </a:xfrm>
            <a:prstGeom prst="rect">
              <a:avLst/>
            </a:prstGeom>
          </p:spPr>
          <p:txBody>
            <a:bodyPr lIns="50800" tIns="50800" rIns="50800" bIns="50800" rtlCol="0" anchor="ctr"/>
            <a:lstStyle/>
            <a:p>
              <a:pPr algn="ctr">
                <a:lnSpc>
                  <a:spcPts val="1440"/>
                </a:lnSpc>
              </a:pPr>
              <a:endParaRPr/>
            </a:p>
          </p:txBody>
        </p:sp>
      </p:grpSp>
      <p:grpSp>
        <p:nvGrpSpPr>
          <p:cNvPr id="76" name="Group 76"/>
          <p:cNvGrpSpPr/>
          <p:nvPr/>
        </p:nvGrpSpPr>
        <p:grpSpPr>
          <a:xfrm>
            <a:off x="6254682" y="8646984"/>
            <a:ext cx="11699519" cy="165312"/>
            <a:chOff x="0" y="0"/>
            <a:chExt cx="2584387" cy="36517"/>
          </a:xfrm>
        </p:grpSpPr>
        <p:sp>
          <p:nvSpPr>
            <p:cNvPr id="77" name="Freeform 77"/>
            <p:cNvSpPr/>
            <p:nvPr/>
          </p:nvSpPr>
          <p:spPr>
            <a:xfrm>
              <a:off x="0" y="0"/>
              <a:ext cx="2584387" cy="36517"/>
            </a:xfrm>
            <a:custGeom>
              <a:avLst/>
              <a:gdLst/>
              <a:ahLst/>
              <a:cxnLst/>
              <a:rect l="l" t="t" r="r" b="b"/>
              <a:pathLst>
                <a:path w="2584387" h="36517">
                  <a:moveTo>
                    <a:pt x="3309" y="0"/>
                  </a:moveTo>
                  <a:lnTo>
                    <a:pt x="2581078" y="0"/>
                  </a:lnTo>
                  <a:cubicBezTo>
                    <a:pt x="2581956" y="0"/>
                    <a:pt x="2582797" y="349"/>
                    <a:pt x="2583418" y="969"/>
                  </a:cubicBezTo>
                  <a:cubicBezTo>
                    <a:pt x="2584038" y="1590"/>
                    <a:pt x="2584387" y="2431"/>
                    <a:pt x="2584387" y="3309"/>
                  </a:cubicBezTo>
                  <a:lnTo>
                    <a:pt x="2584387" y="33208"/>
                  </a:lnTo>
                  <a:cubicBezTo>
                    <a:pt x="2584387" y="35036"/>
                    <a:pt x="2582905" y="36517"/>
                    <a:pt x="2581078" y="36517"/>
                  </a:cubicBezTo>
                  <a:lnTo>
                    <a:pt x="3309" y="36517"/>
                  </a:lnTo>
                  <a:cubicBezTo>
                    <a:pt x="2431" y="36517"/>
                    <a:pt x="1590" y="36168"/>
                    <a:pt x="969" y="35548"/>
                  </a:cubicBezTo>
                  <a:cubicBezTo>
                    <a:pt x="349" y="34927"/>
                    <a:pt x="0" y="34086"/>
                    <a:pt x="0" y="33208"/>
                  </a:cubicBezTo>
                  <a:lnTo>
                    <a:pt x="0" y="3309"/>
                  </a:lnTo>
                  <a:cubicBezTo>
                    <a:pt x="0" y="1481"/>
                    <a:pt x="1481" y="0"/>
                    <a:pt x="3309" y="0"/>
                  </a:cubicBezTo>
                  <a:close/>
                </a:path>
              </a:pathLst>
            </a:custGeom>
            <a:solidFill>
              <a:srgbClr val="18DF8C"/>
            </a:solidFill>
          </p:spPr>
          <p:txBody>
            <a:bodyPr/>
            <a:lstStyle/>
            <a:p>
              <a:endParaRPr lang="en-US"/>
            </a:p>
          </p:txBody>
        </p:sp>
        <p:sp>
          <p:nvSpPr>
            <p:cNvPr id="78" name="TextBox 78"/>
            <p:cNvSpPr txBox="1"/>
            <p:nvPr/>
          </p:nvSpPr>
          <p:spPr>
            <a:xfrm>
              <a:off x="0" y="-9525"/>
              <a:ext cx="2584387" cy="46042"/>
            </a:xfrm>
            <a:prstGeom prst="rect">
              <a:avLst/>
            </a:prstGeom>
          </p:spPr>
          <p:txBody>
            <a:bodyPr lIns="50800" tIns="50800" rIns="50800" bIns="50800" rtlCol="0" anchor="ctr"/>
            <a:lstStyle/>
            <a:p>
              <a:pPr algn="ctr">
                <a:lnSpc>
                  <a:spcPts val="1440"/>
                </a:lnSpc>
              </a:pPr>
              <a:endParaRPr/>
            </a:p>
          </p:txBody>
        </p:sp>
      </p:grpSp>
      <p:grpSp>
        <p:nvGrpSpPr>
          <p:cNvPr id="79" name="Group 79"/>
          <p:cNvGrpSpPr/>
          <p:nvPr/>
        </p:nvGrpSpPr>
        <p:grpSpPr>
          <a:xfrm>
            <a:off x="6254682" y="9269008"/>
            <a:ext cx="11955447" cy="168929"/>
            <a:chOff x="0" y="0"/>
            <a:chExt cx="2584387" cy="36517"/>
          </a:xfrm>
        </p:grpSpPr>
        <p:sp>
          <p:nvSpPr>
            <p:cNvPr id="80" name="Freeform 80"/>
            <p:cNvSpPr/>
            <p:nvPr/>
          </p:nvSpPr>
          <p:spPr>
            <a:xfrm>
              <a:off x="0" y="0"/>
              <a:ext cx="2584387" cy="36517"/>
            </a:xfrm>
            <a:custGeom>
              <a:avLst/>
              <a:gdLst/>
              <a:ahLst/>
              <a:cxnLst/>
              <a:rect l="l" t="t" r="r" b="b"/>
              <a:pathLst>
                <a:path w="2584387" h="36517">
                  <a:moveTo>
                    <a:pt x="3238" y="0"/>
                  </a:moveTo>
                  <a:lnTo>
                    <a:pt x="2581149" y="0"/>
                  </a:lnTo>
                  <a:cubicBezTo>
                    <a:pt x="2582008" y="0"/>
                    <a:pt x="2582831" y="341"/>
                    <a:pt x="2583438" y="948"/>
                  </a:cubicBezTo>
                  <a:cubicBezTo>
                    <a:pt x="2584046" y="1556"/>
                    <a:pt x="2584387" y="2379"/>
                    <a:pt x="2584387" y="3238"/>
                  </a:cubicBezTo>
                  <a:lnTo>
                    <a:pt x="2584387" y="33279"/>
                  </a:lnTo>
                  <a:cubicBezTo>
                    <a:pt x="2584387" y="34138"/>
                    <a:pt x="2584046" y="34961"/>
                    <a:pt x="2583438" y="35569"/>
                  </a:cubicBezTo>
                  <a:cubicBezTo>
                    <a:pt x="2582831" y="36176"/>
                    <a:pt x="2582008" y="36517"/>
                    <a:pt x="2581149" y="36517"/>
                  </a:cubicBezTo>
                  <a:lnTo>
                    <a:pt x="3238" y="36517"/>
                  </a:lnTo>
                  <a:cubicBezTo>
                    <a:pt x="2379" y="36517"/>
                    <a:pt x="1556" y="36176"/>
                    <a:pt x="948" y="35569"/>
                  </a:cubicBezTo>
                  <a:cubicBezTo>
                    <a:pt x="341" y="34961"/>
                    <a:pt x="0" y="34138"/>
                    <a:pt x="0" y="33279"/>
                  </a:cubicBezTo>
                  <a:lnTo>
                    <a:pt x="0" y="3238"/>
                  </a:lnTo>
                  <a:cubicBezTo>
                    <a:pt x="0" y="2379"/>
                    <a:pt x="341" y="1556"/>
                    <a:pt x="948" y="948"/>
                  </a:cubicBezTo>
                  <a:cubicBezTo>
                    <a:pt x="1556" y="341"/>
                    <a:pt x="2379" y="0"/>
                    <a:pt x="3238" y="0"/>
                  </a:cubicBezTo>
                  <a:close/>
                </a:path>
              </a:pathLst>
            </a:custGeom>
            <a:solidFill>
              <a:srgbClr val="18DF8C"/>
            </a:solidFill>
          </p:spPr>
          <p:txBody>
            <a:bodyPr/>
            <a:lstStyle/>
            <a:p>
              <a:endParaRPr lang="en-US"/>
            </a:p>
          </p:txBody>
        </p:sp>
        <p:sp>
          <p:nvSpPr>
            <p:cNvPr id="81" name="TextBox 81"/>
            <p:cNvSpPr txBox="1"/>
            <p:nvPr/>
          </p:nvSpPr>
          <p:spPr>
            <a:xfrm>
              <a:off x="0" y="-9525"/>
              <a:ext cx="2584387" cy="46042"/>
            </a:xfrm>
            <a:prstGeom prst="rect">
              <a:avLst/>
            </a:prstGeom>
          </p:spPr>
          <p:txBody>
            <a:bodyPr lIns="50800" tIns="50800" rIns="50800" bIns="50800" rtlCol="0" anchor="ctr"/>
            <a:lstStyle/>
            <a:p>
              <a:pPr algn="ctr">
                <a:lnSpc>
                  <a:spcPts val="1440"/>
                </a:lnSpc>
              </a:pPr>
              <a:endParaRPr/>
            </a:p>
          </p:txBody>
        </p:sp>
      </p:grpSp>
      <p:sp>
        <p:nvSpPr>
          <p:cNvPr id="82" name="TextBox 82"/>
          <p:cNvSpPr txBox="1"/>
          <p:nvPr/>
        </p:nvSpPr>
        <p:spPr>
          <a:xfrm rot="-5400000">
            <a:off x="-4529254" y="4643320"/>
            <a:ext cx="10163410" cy="1123950"/>
          </a:xfrm>
          <a:prstGeom prst="rect">
            <a:avLst/>
          </a:prstGeom>
        </p:spPr>
        <p:txBody>
          <a:bodyPr lIns="0" tIns="0" rIns="0" bIns="0" rtlCol="0" anchor="t">
            <a:spAutoFit/>
          </a:bodyPr>
          <a:lstStyle/>
          <a:p>
            <a:pPr algn="ctr">
              <a:lnSpc>
                <a:spcPts val="8821"/>
              </a:lnSpc>
            </a:pPr>
            <a:r>
              <a:rPr lang="en-US" sz="7351" spc="-73">
                <a:solidFill>
                  <a:srgbClr val="004E35"/>
                </a:solidFill>
                <a:latin typeface="Garet Bold"/>
              </a:rPr>
              <a:t>Gantt Chart</a:t>
            </a:r>
          </a:p>
        </p:txBody>
      </p:sp>
      <p:sp>
        <p:nvSpPr>
          <p:cNvPr id="83" name="TextBox 83"/>
          <p:cNvSpPr txBox="1"/>
          <p:nvPr/>
        </p:nvSpPr>
        <p:spPr>
          <a:xfrm>
            <a:off x="2868168" y="530021"/>
            <a:ext cx="1796457" cy="265151"/>
          </a:xfrm>
          <a:prstGeom prst="rect">
            <a:avLst/>
          </a:prstGeom>
        </p:spPr>
        <p:txBody>
          <a:bodyPr lIns="0" tIns="0" rIns="0" bIns="0" rtlCol="0" anchor="t">
            <a:spAutoFit/>
          </a:bodyPr>
          <a:lstStyle/>
          <a:p>
            <a:pPr algn="ctr">
              <a:lnSpc>
                <a:spcPts val="2161"/>
              </a:lnSpc>
              <a:spcBef>
                <a:spcPct val="0"/>
              </a:spcBef>
            </a:pPr>
            <a:r>
              <a:rPr lang="en-US" sz="1801">
                <a:solidFill>
                  <a:srgbClr val="004E35"/>
                </a:solidFill>
                <a:latin typeface="DM Sans Bold"/>
              </a:rPr>
              <a:t>Task</a:t>
            </a:r>
          </a:p>
        </p:txBody>
      </p:sp>
      <p:sp>
        <p:nvSpPr>
          <p:cNvPr id="84" name="TextBox 84"/>
          <p:cNvSpPr txBox="1"/>
          <p:nvPr/>
        </p:nvSpPr>
        <p:spPr>
          <a:xfrm>
            <a:off x="6409744" y="444122"/>
            <a:ext cx="1502966" cy="218590"/>
          </a:xfrm>
          <a:prstGeom prst="rect">
            <a:avLst/>
          </a:prstGeom>
        </p:spPr>
        <p:txBody>
          <a:bodyPr lIns="0" tIns="0" rIns="0" bIns="0" rtlCol="0" anchor="t">
            <a:spAutoFit/>
          </a:bodyPr>
          <a:lstStyle/>
          <a:p>
            <a:pPr algn="ctr">
              <a:lnSpc>
                <a:spcPts val="1752"/>
              </a:lnSpc>
              <a:spcBef>
                <a:spcPct val="0"/>
              </a:spcBef>
            </a:pPr>
            <a:r>
              <a:rPr lang="en-US" sz="1460">
                <a:solidFill>
                  <a:srgbClr val="004E35"/>
                </a:solidFill>
                <a:latin typeface="Garet"/>
              </a:rPr>
              <a:t>May 19 - May 30</a:t>
            </a:r>
          </a:p>
        </p:txBody>
      </p:sp>
      <p:sp>
        <p:nvSpPr>
          <p:cNvPr id="85" name="TextBox 85"/>
          <p:cNvSpPr txBox="1"/>
          <p:nvPr/>
        </p:nvSpPr>
        <p:spPr>
          <a:xfrm>
            <a:off x="12833705" y="444122"/>
            <a:ext cx="1368699" cy="218590"/>
          </a:xfrm>
          <a:prstGeom prst="rect">
            <a:avLst/>
          </a:prstGeom>
        </p:spPr>
        <p:txBody>
          <a:bodyPr lIns="0" tIns="0" rIns="0" bIns="0" rtlCol="0" anchor="t">
            <a:spAutoFit/>
          </a:bodyPr>
          <a:lstStyle/>
          <a:p>
            <a:pPr algn="ctr">
              <a:lnSpc>
                <a:spcPts val="1752"/>
              </a:lnSpc>
              <a:spcBef>
                <a:spcPct val="0"/>
              </a:spcBef>
            </a:pPr>
            <a:r>
              <a:rPr lang="en-US" sz="1460">
                <a:solidFill>
                  <a:srgbClr val="004E35"/>
                </a:solidFill>
                <a:latin typeface="Garet"/>
              </a:rPr>
              <a:t>Sep 8 - Sep 19 </a:t>
            </a:r>
          </a:p>
        </p:txBody>
      </p:sp>
      <p:sp>
        <p:nvSpPr>
          <p:cNvPr id="86" name="TextBox 86"/>
          <p:cNvSpPr txBox="1"/>
          <p:nvPr/>
        </p:nvSpPr>
        <p:spPr>
          <a:xfrm>
            <a:off x="7912711" y="444122"/>
            <a:ext cx="1549494" cy="218590"/>
          </a:xfrm>
          <a:prstGeom prst="rect">
            <a:avLst/>
          </a:prstGeom>
        </p:spPr>
        <p:txBody>
          <a:bodyPr lIns="0" tIns="0" rIns="0" bIns="0" rtlCol="0" anchor="t">
            <a:spAutoFit/>
          </a:bodyPr>
          <a:lstStyle/>
          <a:p>
            <a:pPr algn="ctr">
              <a:lnSpc>
                <a:spcPts val="1752"/>
              </a:lnSpc>
              <a:spcBef>
                <a:spcPct val="0"/>
              </a:spcBef>
            </a:pPr>
            <a:r>
              <a:rPr lang="en-US" sz="1460">
                <a:solidFill>
                  <a:srgbClr val="004E35"/>
                </a:solidFill>
                <a:latin typeface="Garet"/>
              </a:rPr>
              <a:t>Jun 2 - Jun 13</a:t>
            </a:r>
          </a:p>
        </p:txBody>
      </p:sp>
      <p:sp>
        <p:nvSpPr>
          <p:cNvPr id="87" name="TextBox 87"/>
          <p:cNvSpPr txBox="1"/>
          <p:nvPr/>
        </p:nvSpPr>
        <p:spPr>
          <a:xfrm>
            <a:off x="14462885" y="444122"/>
            <a:ext cx="1382645" cy="218590"/>
          </a:xfrm>
          <a:prstGeom prst="rect">
            <a:avLst/>
          </a:prstGeom>
        </p:spPr>
        <p:txBody>
          <a:bodyPr lIns="0" tIns="0" rIns="0" bIns="0" rtlCol="0" anchor="t">
            <a:spAutoFit/>
          </a:bodyPr>
          <a:lstStyle/>
          <a:p>
            <a:pPr algn="ctr">
              <a:lnSpc>
                <a:spcPts val="1752"/>
              </a:lnSpc>
              <a:spcBef>
                <a:spcPct val="0"/>
              </a:spcBef>
            </a:pPr>
            <a:r>
              <a:rPr lang="en-US" sz="1460">
                <a:solidFill>
                  <a:srgbClr val="004E35"/>
                </a:solidFill>
                <a:latin typeface="Garet"/>
              </a:rPr>
              <a:t>Sep 22- Oct 3</a:t>
            </a:r>
          </a:p>
        </p:txBody>
      </p:sp>
      <p:sp>
        <p:nvSpPr>
          <p:cNvPr id="88" name="TextBox 88"/>
          <p:cNvSpPr txBox="1"/>
          <p:nvPr/>
        </p:nvSpPr>
        <p:spPr>
          <a:xfrm>
            <a:off x="9469616" y="444122"/>
            <a:ext cx="1535534" cy="218590"/>
          </a:xfrm>
          <a:prstGeom prst="rect">
            <a:avLst/>
          </a:prstGeom>
        </p:spPr>
        <p:txBody>
          <a:bodyPr lIns="0" tIns="0" rIns="0" bIns="0" rtlCol="0" anchor="t">
            <a:spAutoFit/>
          </a:bodyPr>
          <a:lstStyle/>
          <a:p>
            <a:pPr algn="ctr">
              <a:lnSpc>
                <a:spcPts val="1752"/>
              </a:lnSpc>
              <a:spcBef>
                <a:spcPct val="0"/>
              </a:spcBef>
            </a:pPr>
            <a:r>
              <a:rPr lang="en-US" sz="1460">
                <a:solidFill>
                  <a:srgbClr val="004E35"/>
                </a:solidFill>
                <a:latin typeface="Garet"/>
              </a:rPr>
              <a:t>Jun 23 - Jul 4 </a:t>
            </a:r>
          </a:p>
        </p:txBody>
      </p:sp>
      <p:sp>
        <p:nvSpPr>
          <p:cNvPr id="89" name="TextBox 89"/>
          <p:cNvSpPr txBox="1"/>
          <p:nvPr/>
        </p:nvSpPr>
        <p:spPr>
          <a:xfrm>
            <a:off x="16024276" y="444122"/>
            <a:ext cx="1368734" cy="218590"/>
          </a:xfrm>
          <a:prstGeom prst="rect">
            <a:avLst/>
          </a:prstGeom>
        </p:spPr>
        <p:txBody>
          <a:bodyPr lIns="0" tIns="0" rIns="0" bIns="0" rtlCol="0" anchor="t">
            <a:spAutoFit/>
          </a:bodyPr>
          <a:lstStyle/>
          <a:p>
            <a:pPr algn="ctr">
              <a:lnSpc>
                <a:spcPts val="1752"/>
              </a:lnSpc>
              <a:spcBef>
                <a:spcPct val="0"/>
              </a:spcBef>
            </a:pPr>
            <a:r>
              <a:rPr lang="en-US" sz="1460">
                <a:solidFill>
                  <a:srgbClr val="004E35"/>
                </a:solidFill>
                <a:latin typeface="Garet"/>
              </a:rPr>
              <a:t>Oct 6 - Oct 17</a:t>
            </a:r>
          </a:p>
        </p:txBody>
      </p:sp>
      <p:sp>
        <p:nvSpPr>
          <p:cNvPr id="90" name="TextBox 90"/>
          <p:cNvSpPr txBox="1"/>
          <p:nvPr/>
        </p:nvSpPr>
        <p:spPr>
          <a:xfrm>
            <a:off x="11183562" y="444122"/>
            <a:ext cx="1416269" cy="218590"/>
          </a:xfrm>
          <a:prstGeom prst="rect">
            <a:avLst/>
          </a:prstGeom>
        </p:spPr>
        <p:txBody>
          <a:bodyPr lIns="0" tIns="0" rIns="0" bIns="0" rtlCol="0" anchor="t">
            <a:spAutoFit/>
          </a:bodyPr>
          <a:lstStyle/>
          <a:p>
            <a:pPr algn="ctr">
              <a:lnSpc>
                <a:spcPts val="1752"/>
              </a:lnSpc>
              <a:spcBef>
                <a:spcPct val="0"/>
              </a:spcBef>
            </a:pPr>
            <a:r>
              <a:rPr lang="en-US" sz="1460">
                <a:solidFill>
                  <a:srgbClr val="004E35"/>
                </a:solidFill>
                <a:latin typeface="Garet"/>
              </a:rPr>
              <a:t>Aug 25 - Sep 5 </a:t>
            </a:r>
          </a:p>
        </p:txBody>
      </p:sp>
      <p:sp>
        <p:nvSpPr>
          <p:cNvPr id="91" name="TextBox 91"/>
          <p:cNvSpPr txBox="1"/>
          <p:nvPr/>
        </p:nvSpPr>
        <p:spPr>
          <a:xfrm>
            <a:off x="1336896" y="2138308"/>
            <a:ext cx="3923792" cy="598410"/>
          </a:xfrm>
          <a:prstGeom prst="rect">
            <a:avLst/>
          </a:prstGeom>
        </p:spPr>
        <p:txBody>
          <a:bodyPr lIns="0" tIns="0" rIns="0" bIns="0" rtlCol="0" anchor="t">
            <a:spAutoFit/>
          </a:bodyPr>
          <a:lstStyle/>
          <a:p>
            <a:pPr algn="ctr">
              <a:lnSpc>
                <a:spcPts val="2769"/>
              </a:lnSpc>
            </a:pPr>
            <a:r>
              <a:rPr lang="en-US" sz="1809">
                <a:solidFill>
                  <a:srgbClr val="004E35"/>
                </a:solidFill>
                <a:latin typeface="Garet"/>
              </a:rPr>
              <a:t>Finalize Participants</a:t>
            </a:r>
          </a:p>
          <a:p>
            <a:pPr algn="ctr">
              <a:lnSpc>
                <a:spcPts val="2130"/>
              </a:lnSpc>
            </a:pPr>
            <a:r>
              <a:rPr lang="en-US" sz="1392">
                <a:solidFill>
                  <a:srgbClr val="004E35"/>
                </a:solidFill>
                <a:latin typeface="Garet Light"/>
              </a:rPr>
              <a:t>Mohmmad Al Kabi - Stakeholder Relations</a:t>
            </a:r>
          </a:p>
        </p:txBody>
      </p:sp>
      <p:grpSp>
        <p:nvGrpSpPr>
          <p:cNvPr id="92" name="Group 92"/>
          <p:cNvGrpSpPr/>
          <p:nvPr/>
        </p:nvGrpSpPr>
        <p:grpSpPr>
          <a:xfrm>
            <a:off x="6254682" y="1186930"/>
            <a:ext cx="333514" cy="165312"/>
            <a:chOff x="0" y="0"/>
            <a:chExt cx="73672" cy="36517"/>
          </a:xfrm>
        </p:grpSpPr>
        <p:sp>
          <p:nvSpPr>
            <p:cNvPr id="93" name="Freeform 93"/>
            <p:cNvSpPr/>
            <p:nvPr/>
          </p:nvSpPr>
          <p:spPr>
            <a:xfrm>
              <a:off x="0" y="0"/>
              <a:ext cx="73672" cy="36517"/>
            </a:xfrm>
            <a:custGeom>
              <a:avLst/>
              <a:gdLst/>
              <a:ahLst/>
              <a:cxnLst/>
              <a:rect l="l" t="t" r="r" b="b"/>
              <a:pathLst>
                <a:path w="73672" h="36517">
                  <a:moveTo>
                    <a:pt x="18258" y="0"/>
                  </a:moveTo>
                  <a:lnTo>
                    <a:pt x="55414" y="0"/>
                  </a:lnTo>
                  <a:cubicBezTo>
                    <a:pt x="65497" y="0"/>
                    <a:pt x="73672" y="8175"/>
                    <a:pt x="73672" y="18258"/>
                  </a:cubicBezTo>
                  <a:lnTo>
                    <a:pt x="73672" y="18258"/>
                  </a:lnTo>
                  <a:cubicBezTo>
                    <a:pt x="73672" y="23101"/>
                    <a:pt x="71748" y="27745"/>
                    <a:pt x="68324" y="31169"/>
                  </a:cubicBezTo>
                  <a:cubicBezTo>
                    <a:pt x="64900" y="34593"/>
                    <a:pt x="60256" y="36517"/>
                    <a:pt x="55414" y="36517"/>
                  </a:cubicBezTo>
                  <a:lnTo>
                    <a:pt x="18258" y="36517"/>
                  </a:lnTo>
                  <a:cubicBezTo>
                    <a:pt x="13416" y="36517"/>
                    <a:pt x="8772" y="34593"/>
                    <a:pt x="5348" y="31169"/>
                  </a:cubicBezTo>
                  <a:cubicBezTo>
                    <a:pt x="1924" y="27745"/>
                    <a:pt x="0" y="23101"/>
                    <a:pt x="0" y="18258"/>
                  </a:cubicBezTo>
                  <a:lnTo>
                    <a:pt x="0" y="18258"/>
                  </a:lnTo>
                  <a:cubicBezTo>
                    <a:pt x="0" y="13416"/>
                    <a:pt x="1924" y="8772"/>
                    <a:pt x="5348" y="5348"/>
                  </a:cubicBezTo>
                  <a:cubicBezTo>
                    <a:pt x="8772" y="1924"/>
                    <a:pt x="13416" y="0"/>
                    <a:pt x="18258" y="0"/>
                  </a:cubicBezTo>
                  <a:close/>
                </a:path>
              </a:pathLst>
            </a:custGeom>
            <a:solidFill>
              <a:srgbClr val="004E35"/>
            </a:solidFill>
          </p:spPr>
          <p:txBody>
            <a:bodyPr/>
            <a:lstStyle/>
            <a:p>
              <a:endParaRPr lang="en-US"/>
            </a:p>
          </p:txBody>
        </p:sp>
        <p:sp>
          <p:nvSpPr>
            <p:cNvPr id="94" name="TextBox 94"/>
            <p:cNvSpPr txBox="1"/>
            <p:nvPr/>
          </p:nvSpPr>
          <p:spPr>
            <a:xfrm>
              <a:off x="0" y="-9525"/>
              <a:ext cx="73672" cy="46042"/>
            </a:xfrm>
            <a:prstGeom prst="rect">
              <a:avLst/>
            </a:prstGeom>
          </p:spPr>
          <p:txBody>
            <a:bodyPr lIns="50800" tIns="50800" rIns="50800" bIns="50800" rtlCol="0" anchor="ctr"/>
            <a:lstStyle/>
            <a:p>
              <a:pPr algn="ctr">
                <a:lnSpc>
                  <a:spcPts val="1440"/>
                </a:lnSpc>
              </a:pPr>
              <a:endParaRPr/>
            </a:p>
          </p:txBody>
        </p:sp>
      </p:grpSp>
      <p:grpSp>
        <p:nvGrpSpPr>
          <p:cNvPr id="95" name="Group 95"/>
          <p:cNvGrpSpPr/>
          <p:nvPr/>
        </p:nvGrpSpPr>
        <p:grpSpPr>
          <a:xfrm>
            <a:off x="16980153" y="9275299"/>
            <a:ext cx="888975" cy="162637"/>
            <a:chOff x="0" y="0"/>
            <a:chExt cx="192168" cy="35157"/>
          </a:xfrm>
        </p:grpSpPr>
        <p:sp>
          <p:nvSpPr>
            <p:cNvPr id="96" name="Freeform 96"/>
            <p:cNvSpPr/>
            <p:nvPr/>
          </p:nvSpPr>
          <p:spPr>
            <a:xfrm>
              <a:off x="0" y="0"/>
              <a:ext cx="192168" cy="35157"/>
            </a:xfrm>
            <a:custGeom>
              <a:avLst/>
              <a:gdLst/>
              <a:ahLst/>
              <a:cxnLst/>
              <a:rect l="l" t="t" r="r" b="b"/>
              <a:pathLst>
                <a:path w="192168" h="35157">
                  <a:moveTo>
                    <a:pt x="17578" y="0"/>
                  </a:moveTo>
                  <a:lnTo>
                    <a:pt x="174590" y="0"/>
                  </a:lnTo>
                  <a:cubicBezTo>
                    <a:pt x="179252" y="0"/>
                    <a:pt x="183723" y="1852"/>
                    <a:pt x="187019" y="5149"/>
                  </a:cubicBezTo>
                  <a:cubicBezTo>
                    <a:pt x="190316" y="8445"/>
                    <a:pt x="192168" y="12916"/>
                    <a:pt x="192168" y="17578"/>
                  </a:cubicBezTo>
                  <a:lnTo>
                    <a:pt x="192168" y="17578"/>
                  </a:lnTo>
                  <a:cubicBezTo>
                    <a:pt x="192168" y="27287"/>
                    <a:pt x="184298" y="35157"/>
                    <a:pt x="174590" y="35157"/>
                  </a:cubicBezTo>
                  <a:lnTo>
                    <a:pt x="17578" y="35157"/>
                  </a:lnTo>
                  <a:cubicBezTo>
                    <a:pt x="7870" y="35157"/>
                    <a:pt x="0" y="27287"/>
                    <a:pt x="0" y="17578"/>
                  </a:cubicBezTo>
                  <a:lnTo>
                    <a:pt x="0" y="17578"/>
                  </a:lnTo>
                  <a:cubicBezTo>
                    <a:pt x="0" y="7870"/>
                    <a:pt x="7870" y="0"/>
                    <a:pt x="17578" y="0"/>
                  </a:cubicBezTo>
                  <a:close/>
                </a:path>
              </a:pathLst>
            </a:custGeom>
            <a:solidFill>
              <a:srgbClr val="004E35"/>
            </a:solidFill>
          </p:spPr>
          <p:txBody>
            <a:bodyPr/>
            <a:lstStyle/>
            <a:p>
              <a:endParaRPr lang="en-US"/>
            </a:p>
          </p:txBody>
        </p:sp>
        <p:sp>
          <p:nvSpPr>
            <p:cNvPr id="97" name="TextBox 97"/>
            <p:cNvSpPr txBox="1"/>
            <p:nvPr/>
          </p:nvSpPr>
          <p:spPr>
            <a:xfrm>
              <a:off x="0" y="-9525"/>
              <a:ext cx="192168" cy="44682"/>
            </a:xfrm>
            <a:prstGeom prst="rect">
              <a:avLst/>
            </a:prstGeom>
          </p:spPr>
          <p:txBody>
            <a:bodyPr lIns="50800" tIns="50800" rIns="50800" bIns="50800" rtlCol="0" anchor="ctr"/>
            <a:lstStyle/>
            <a:p>
              <a:pPr algn="ctr">
                <a:lnSpc>
                  <a:spcPts val="1440"/>
                </a:lnSpc>
              </a:pPr>
              <a:endParaRPr/>
            </a:p>
          </p:txBody>
        </p:sp>
      </p:grpSp>
      <p:grpSp>
        <p:nvGrpSpPr>
          <p:cNvPr id="98" name="Group 98"/>
          <p:cNvGrpSpPr/>
          <p:nvPr/>
        </p:nvGrpSpPr>
        <p:grpSpPr>
          <a:xfrm>
            <a:off x="7861429" y="3686512"/>
            <a:ext cx="996238" cy="152415"/>
            <a:chOff x="0" y="0"/>
            <a:chExt cx="220066" cy="33668"/>
          </a:xfrm>
        </p:grpSpPr>
        <p:sp>
          <p:nvSpPr>
            <p:cNvPr id="99" name="Freeform 99"/>
            <p:cNvSpPr/>
            <p:nvPr/>
          </p:nvSpPr>
          <p:spPr>
            <a:xfrm>
              <a:off x="0" y="0"/>
              <a:ext cx="220066" cy="33668"/>
            </a:xfrm>
            <a:custGeom>
              <a:avLst/>
              <a:gdLst/>
              <a:ahLst/>
              <a:cxnLst/>
              <a:rect l="l" t="t" r="r" b="b"/>
              <a:pathLst>
                <a:path w="220066" h="33668">
                  <a:moveTo>
                    <a:pt x="16834" y="0"/>
                  </a:moveTo>
                  <a:lnTo>
                    <a:pt x="203232" y="0"/>
                  </a:lnTo>
                  <a:cubicBezTo>
                    <a:pt x="212529" y="0"/>
                    <a:pt x="220066" y="7537"/>
                    <a:pt x="220066" y="16834"/>
                  </a:cubicBezTo>
                  <a:lnTo>
                    <a:pt x="220066" y="16834"/>
                  </a:lnTo>
                  <a:cubicBezTo>
                    <a:pt x="220066" y="26131"/>
                    <a:pt x="212529" y="33668"/>
                    <a:pt x="203232" y="33668"/>
                  </a:cubicBezTo>
                  <a:lnTo>
                    <a:pt x="16834" y="33668"/>
                  </a:lnTo>
                  <a:cubicBezTo>
                    <a:pt x="7537" y="33668"/>
                    <a:pt x="0" y="26131"/>
                    <a:pt x="0" y="16834"/>
                  </a:cubicBezTo>
                  <a:lnTo>
                    <a:pt x="0" y="16834"/>
                  </a:lnTo>
                  <a:cubicBezTo>
                    <a:pt x="0" y="7537"/>
                    <a:pt x="7537" y="0"/>
                    <a:pt x="16834" y="0"/>
                  </a:cubicBezTo>
                  <a:close/>
                </a:path>
              </a:pathLst>
            </a:custGeom>
            <a:solidFill>
              <a:srgbClr val="004E35"/>
            </a:solidFill>
          </p:spPr>
          <p:txBody>
            <a:bodyPr/>
            <a:lstStyle/>
            <a:p>
              <a:endParaRPr lang="en-US"/>
            </a:p>
          </p:txBody>
        </p:sp>
        <p:sp>
          <p:nvSpPr>
            <p:cNvPr id="100" name="TextBox 100"/>
            <p:cNvSpPr txBox="1"/>
            <p:nvPr/>
          </p:nvSpPr>
          <p:spPr>
            <a:xfrm>
              <a:off x="0" y="-9525"/>
              <a:ext cx="220066" cy="43193"/>
            </a:xfrm>
            <a:prstGeom prst="rect">
              <a:avLst/>
            </a:prstGeom>
          </p:spPr>
          <p:txBody>
            <a:bodyPr lIns="50800" tIns="50800" rIns="50800" bIns="50800" rtlCol="0" anchor="ctr"/>
            <a:lstStyle/>
            <a:p>
              <a:pPr algn="ctr">
                <a:lnSpc>
                  <a:spcPts val="1440"/>
                </a:lnSpc>
              </a:pPr>
              <a:endParaRPr/>
            </a:p>
          </p:txBody>
        </p:sp>
      </p:grpSp>
      <p:grpSp>
        <p:nvGrpSpPr>
          <p:cNvPr id="101" name="Group 101"/>
          <p:cNvGrpSpPr/>
          <p:nvPr/>
        </p:nvGrpSpPr>
        <p:grpSpPr>
          <a:xfrm>
            <a:off x="10578727" y="4899182"/>
            <a:ext cx="1301457" cy="168380"/>
            <a:chOff x="0" y="0"/>
            <a:chExt cx="287488" cy="37194"/>
          </a:xfrm>
        </p:grpSpPr>
        <p:sp>
          <p:nvSpPr>
            <p:cNvPr id="102" name="Freeform 102"/>
            <p:cNvSpPr/>
            <p:nvPr/>
          </p:nvSpPr>
          <p:spPr>
            <a:xfrm>
              <a:off x="0" y="0"/>
              <a:ext cx="287488" cy="37194"/>
            </a:xfrm>
            <a:custGeom>
              <a:avLst/>
              <a:gdLst/>
              <a:ahLst/>
              <a:cxnLst/>
              <a:rect l="l" t="t" r="r" b="b"/>
              <a:pathLst>
                <a:path w="287488" h="37194">
                  <a:moveTo>
                    <a:pt x="18597" y="0"/>
                  </a:moveTo>
                  <a:lnTo>
                    <a:pt x="268890" y="0"/>
                  </a:lnTo>
                  <a:cubicBezTo>
                    <a:pt x="273823" y="0"/>
                    <a:pt x="278553" y="1959"/>
                    <a:pt x="282041" y="5447"/>
                  </a:cubicBezTo>
                  <a:cubicBezTo>
                    <a:pt x="285528" y="8935"/>
                    <a:pt x="287488" y="13665"/>
                    <a:pt x="287488" y="18597"/>
                  </a:cubicBezTo>
                  <a:lnTo>
                    <a:pt x="287488" y="18597"/>
                  </a:lnTo>
                  <a:cubicBezTo>
                    <a:pt x="287488" y="23530"/>
                    <a:pt x="285528" y="28260"/>
                    <a:pt x="282041" y="31747"/>
                  </a:cubicBezTo>
                  <a:cubicBezTo>
                    <a:pt x="278553" y="35235"/>
                    <a:pt x="273823" y="37194"/>
                    <a:pt x="268890" y="37194"/>
                  </a:cubicBezTo>
                  <a:lnTo>
                    <a:pt x="18597" y="37194"/>
                  </a:lnTo>
                  <a:cubicBezTo>
                    <a:pt x="13665" y="37194"/>
                    <a:pt x="8935" y="35235"/>
                    <a:pt x="5447" y="31747"/>
                  </a:cubicBezTo>
                  <a:cubicBezTo>
                    <a:pt x="1959" y="28260"/>
                    <a:pt x="0" y="23530"/>
                    <a:pt x="0" y="18597"/>
                  </a:cubicBezTo>
                  <a:lnTo>
                    <a:pt x="0" y="18597"/>
                  </a:lnTo>
                  <a:cubicBezTo>
                    <a:pt x="0" y="13665"/>
                    <a:pt x="1959" y="8935"/>
                    <a:pt x="5447" y="5447"/>
                  </a:cubicBezTo>
                  <a:cubicBezTo>
                    <a:pt x="8935" y="1959"/>
                    <a:pt x="13665" y="0"/>
                    <a:pt x="18597" y="0"/>
                  </a:cubicBezTo>
                  <a:close/>
                </a:path>
              </a:pathLst>
            </a:custGeom>
            <a:solidFill>
              <a:srgbClr val="004E35"/>
            </a:solidFill>
          </p:spPr>
          <p:txBody>
            <a:bodyPr/>
            <a:lstStyle/>
            <a:p>
              <a:endParaRPr lang="en-US"/>
            </a:p>
          </p:txBody>
        </p:sp>
        <p:sp>
          <p:nvSpPr>
            <p:cNvPr id="103" name="TextBox 103"/>
            <p:cNvSpPr txBox="1"/>
            <p:nvPr/>
          </p:nvSpPr>
          <p:spPr>
            <a:xfrm>
              <a:off x="0" y="-9525"/>
              <a:ext cx="287488" cy="46719"/>
            </a:xfrm>
            <a:prstGeom prst="rect">
              <a:avLst/>
            </a:prstGeom>
          </p:spPr>
          <p:txBody>
            <a:bodyPr lIns="50800" tIns="50800" rIns="50800" bIns="50800" rtlCol="0" anchor="ctr"/>
            <a:lstStyle/>
            <a:p>
              <a:pPr algn="ctr">
                <a:lnSpc>
                  <a:spcPts val="1440"/>
                </a:lnSpc>
              </a:pPr>
              <a:endParaRPr/>
            </a:p>
          </p:txBody>
        </p:sp>
      </p:grpSp>
      <p:grpSp>
        <p:nvGrpSpPr>
          <p:cNvPr id="104" name="Group 104"/>
          <p:cNvGrpSpPr/>
          <p:nvPr/>
        </p:nvGrpSpPr>
        <p:grpSpPr>
          <a:xfrm>
            <a:off x="6254682" y="1808601"/>
            <a:ext cx="3213492" cy="165312"/>
            <a:chOff x="0" y="0"/>
            <a:chExt cx="709850" cy="36517"/>
          </a:xfrm>
        </p:grpSpPr>
        <p:sp>
          <p:nvSpPr>
            <p:cNvPr id="105" name="Freeform 105"/>
            <p:cNvSpPr/>
            <p:nvPr/>
          </p:nvSpPr>
          <p:spPr>
            <a:xfrm>
              <a:off x="0" y="0"/>
              <a:ext cx="709850" cy="36517"/>
            </a:xfrm>
            <a:custGeom>
              <a:avLst/>
              <a:gdLst/>
              <a:ahLst/>
              <a:cxnLst/>
              <a:rect l="l" t="t" r="r" b="b"/>
              <a:pathLst>
                <a:path w="709850" h="36517">
                  <a:moveTo>
                    <a:pt x="12046" y="0"/>
                  </a:moveTo>
                  <a:lnTo>
                    <a:pt x="697804" y="0"/>
                  </a:lnTo>
                  <a:cubicBezTo>
                    <a:pt x="704457" y="0"/>
                    <a:pt x="709850" y="5393"/>
                    <a:pt x="709850" y="12046"/>
                  </a:cubicBezTo>
                  <a:lnTo>
                    <a:pt x="709850" y="24471"/>
                  </a:lnTo>
                  <a:cubicBezTo>
                    <a:pt x="709850" y="31124"/>
                    <a:pt x="704457" y="36517"/>
                    <a:pt x="697804" y="36517"/>
                  </a:cubicBezTo>
                  <a:lnTo>
                    <a:pt x="12046" y="36517"/>
                  </a:lnTo>
                  <a:cubicBezTo>
                    <a:pt x="8851" y="36517"/>
                    <a:pt x="5787" y="35248"/>
                    <a:pt x="3528" y="32989"/>
                  </a:cubicBezTo>
                  <a:cubicBezTo>
                    <a:pt x="1269" y="30730"/>
                    <a:pt x="0" y="27666"/>
                    <a:pt x="0" y="24471"/>
                  </a:cubicBezTo>
                  <a:lnTo>
                    <a:pt x="0" y="12046"/>
                  </a:lnTo>
                  <a:cubicBezTo>
                    <a:pt x="0" y="5393"/>
                    <a:pt x="5393" y="0"/>
                    <a:pt x="12046" y="0"/>
                  </a:cubicBezTo>
                  <a:close/>
                </a:path>
              </a:pathLst>
            </a:custGeom>
            <a:solidFill>
              <a:srgbClr val="004E35"/>
            </a:solidFill>
          </p:spPr>
          <p:txBody>
            <a:bodyPr/>
            <a:lstStyle/>
            <a:p>
              <a:endParaRPr lang="en-US"/>
            </a:p>
          </p:txBody>
        </p:sp>
        <p:sp>
          <p:nvSpPr>
            <p:cNvPr id="106" name="TextBox 106"/>
            <p:cNvSpPr txBox="1"/>
            <p:nvPr/>
          </p:nvSpPr>
          <p:spPr>
            <a:xfrm>
              <a:off x="0" y="-9525"/>
              <a:ext cx="709850" cy="46042"/>
            </a:xfrm>
            <a:prstGeom prst="rect">
              <a:avLst/>
            </a:prstGeom>
          </p:spPr>
          <p:txBody>
            <a:bodyPr lIns="50800" tIns="50800" rIns="50800" bIns="50800" rtlCol="0" anchor="ctr"/>
            <a:lstStyle/>
            <a:p>
              <a:pPr algn="ctr">
                <a:lnSpc>
                  <a:spcPts val="1440"/>
                </a:lnSpc>
              </a:pPr>
              <a:endParaRPr/>
            </a:p>
          </p:txBody>
        </p:sp>
      </p:grpSp>
      <p:grpSp>
        <p:nvGrpSpPr>
          <p:cNvPr id="107" name="Group 107"/>
          <p:cNvGrpSpPr/>
          <p:nvPr/>
        </p:nvGrpSpPr>
        <p:grpSpPr>
          <a:xfrm>
            <a:off x="14858989" y="6791123"/>
            <a:ext cx="358065" cy="156160"/>
            <a:chOff x="0" y="0"/>
            <a:chExt cx="79095" cy="34495"/>
          </a:xfrm>
        </p:grpSpPr>
        <p:sp>
          <p:nvSpPr>
            <p:cNvPr id="108" name="Freeform 108"/>
            <p:cNvSpPr/>
            <p:nvPr/>
          </p:nvSpPr>
          <p:spPr>
            <a:xfrm>
              <a:off x="0" y="0"/>
              <a:ext cx="79095" cy="34495"/>
            </a:xfrm>
            <a:custGeom>
              <a:avLst/>
              <a:gdLst/>
              <a:ahLst/>
              <a:cxnLst/>
              <a:rect l="l" t="t" r="r" b="b"/>
              <a:pathLst>
                <a:path w="79095" h="34495">
                  <a:moveTo>
                    <a:pt x="17248" y="0"/>
                  </a:moveTo>
                  <a:lnTo>
                    <a:pt x="61848" y="0"/>
                  </a:lnTo>
                  <a:cubicBezTo>
                    <a:pt x="71373" y="0"/>
                    <a:pt x="79095" y="7722"/>
                    <a:pt x="79095" y="17248"/>
                  </a:cubicBezTo>
                  <a:lnTo>
                    <a:pt x="79095" y="17248"/>
                  </a:lnTo>
                  <a:cubicBezTo>
                    <a:pt x="79095" y="21822"/>
                    <a:pt x="77278" y="26209"/>
                    <a:pt x="74044" y="29443"/>
                  </a:cubicBezTo>
                  <a:cubicBezTo>
                    <a:pt x="70809" y="32678"/>
                    <a:pt x="66422" y="34495"/>
                    <a:pt x="61848" y="34495"/>
                  </a:cubicBezTo>
                  <a:lnTo>
                    <a:pt x="17248" y="34495"/>
                  </a:lnTo>
                  <a:cubicBezTo>
                    <a:pt x="7722" y="34495"/>
                    <a:pt x="0" y="26773"/>
                    <a:pt x="0" y="17248"/>
                  </a:cubicBezTo>
                  <a:lnTo>
                    <a:pt x="0" y="17248"/>
                  </a:lnTo>
                  <a:cubicBezTo>
                    <a:pt x="0" y="7722"/>
                    <a:pt x="7722" y="0"/>
                    <a:pt x="17248" y="0"/>
                  </a:cubicBezTo>
                  <a:close/>
                </a:path>
              </a:pathLst>
            </a:custGeom>
            <a:solidFill>
              <a:srgbClr val="004E35"/>
            </a:solidFill>
          </p:spPr>
          <p:txBody>
            <a:bodyPr/>
            <a:lstStyle/>
            <a:p>
              <a:endParaRPr lang="en-US"/>
            </a:p>
          </p:txBody>
        </p:sp>
        <p:sp>
          <p:nvSpPr>
            <p:cNvPr id="109" name="TextBox 109"/>
            <p:cNvSpPr txBox="1"/>
            <p:nvPr/>
          </p:nvSpPr>
          <p:spPr>
            <a:xfrm>
              <a:off x="0" y="-9525"/>
              <a:ext cx="79095" cy="44020"/>
            </a:xfrm>
            <a:prstGeom prst="rect">
              <a:avLst/>
            </a:prstGeom>
          </p:spPr>
          <p:txBody>
            <a:bodyPr lIns="50800" tIns="50800" rIns="50800" bIns="50800" rtlCol="0" anchor="ctr"/>
            <a:lstStyle/>
            <a:p>
              <a:pPr algn="ctr">
                <a:lnSpc>
                  <a:spcPts val="1440"/>
                </a:lnSpc>
              </a:pPr>
              <a:endParaRPr/>
            </a:p>
          </p:txBody>
        </p:sp>
      </p:grpSp>
      <p:grpSp>
        <p:nvGrpSpPr>
          <p:cNvPr id="110" name="Group 110"/>
          <p:cNvGrpSpPr/>
          <p:nvPr/>
        </p:nvGrpSpPr>
        <p:grpSpPr>
          <a:xfrm>
            <a:off x="9554511" y="2430273"/>
            <a:ext cx="2337186" cy="192442"/>
            <a:chOff x="0" y="0"/>
            <a:chExt cx="516277" cy="42510"/>
          </a:xfrm>
        </p:grpSpPr>
        <p:sp>
          <p:nvSpPr>
            <p:cNvPr id="111" name="Freeform 111"/>
            <p:cNvSpPr/>
            <p:nvPr/>
          </p:nvSpPr>
          <p:spPr>
            <a:xfrm>
              <a:off x="0" y="0"/>
              <a:ext cx="516277" cy="42510"/>
            </a:xfrm>
            <a:custGeom>
              <a:avLst/>
              <a:gdLst/>
              <a:ahLst/>
              <a:cxnLst/>
              <a:rect l="l" t="t" r="r" b="b"/>
              <a:pathLst>
                <a:path w="516277" h="42510">
                  <a:moveTo>
                    <a:pt x="16562" y="0"/>
                  </a:moveTo>
                  <a:lnTo>
                    <a:pt x="499715" y="0"/>
                  </a:lnTo>
                  <a:cubicBezTo>
                    <a:pt x="508862" y="0"/>
                    <a:pt x="516277" y="7415"/>
                    <a:pt x="516277" y="16562"/>
                  </a:cubicBezTo>
                  <a:lnTo>
                    <a:pt x="516277" y="25947"/>
                  </a:lnTo>
                  <a:cubicBezTo>
                    <a:pt x="516277" y="35095"/>
                    <a:pt x="508862" y="42510"/>
                    <a:pt x="499715" y="42510"/>
                  </a:cubicBezTo>
                  <a:lnTo>
                    <a:pt x="16562" y="42510"/>
                  </a:lnTo>
                  <a:cubicBezTo>
                    <a:pt x="7415" y="42510"/>
                    <a:pt x="0" y="35095"/>
                    <a:pt x="0" y="25947"/>
                  </a:cubicBezTo>
                  <a:lnTo>
                    <a:pt x="0" y="16562"/>
                  </a:lnTo>
                  <a:cubicBezTo>
                    <a:pt x="0" y="7415"/>
                    <a:pt x="7415" y="0"/>
                    <a:pt x="16562" y="0"/>
                  </a:cubicBezTo>
                  <a:close/>
                </a:path>
              </a:pathLst>
            </a:custGeom>
            <a:solidFill>
              <a:srgbClr val="004E35"/>
            </a:solidFill>
          </p:spPr>
          <p:txBody>
            <a:bodyPr/>
            <a:lstStyle/>
            <a:p>
              <a:endParaRPr lang="en-US"/>
            </a:p>
          </p:txBody>
        </p:sp>
        <p:sp>
          <p:nvSpPr>
            <p:cNvPr id="112" name="TextBox 112"/>
            <p:cNvSpPr txBox="1"/>
            <p:nvPr/>
          </p:nvSpPr>
          <p:spPr>
            <a:xfrm>
              <a:off x="0" y="-9525"/>
              <a:ext cx="516277" cy="52035"/>
            </a:xfrm>
            <a:prstGeom prst="rect">
              <a:avLst/>
            </a:prstGeom>
          </p:spPr>
          <p:txBody>
            <a:bodyPr lIns="50800" tIns="50800" rIns="50800" bIns="50800" rtlCol="0" anchor="ctr"/>
            <a:lstStyle/>
            <a:p>
              <a:pPr algn="ctr">
                <a:lnSpc>
                  <a:spcPts val="1440"/>
                </a:lnSpc>
              </a:pPr>
              <a:endParaRPr/>
            </a:p>
          </p:txBody>
        </p:sp>
      </p:grpSp>
      <p:grpSp>
        <p:nvGrpSpPr>
          <p:cNvPr id="113" name="Group 113"/>
          <p:cNvGrpSpPr/>
          <p:nvPr/>
        </p:nvGrpSpPr>
        <p:grpSpPr>
          <a:xfrm>
            <a:off x="15217054" y="7412045"/>
            <a:ext cx="290175" cy="156909"/>
            <a:chOff x="0" y="0"/>
            <a:chExt cx="64099" cy="34661"/>
          </a:xfrm>
        </p:grpSpPr>
        <p:sp>
          <p:nvSpPr>
            <p:cNvPr id="114" name="Freeform 114"/>
            <p:cNvSpPr/>
            <p:nvPr/>
          </p:nvSpPr>
          <p:spPr>
            <a:xfrm>
              <a:off x="0" y="0"/>
              <a:ext cx="64099" cy="34661"/>
            </a:xfrm>
            <a:custGeom>
              <a:avLst/>
              <a:gdLst/>
              <a:ahLst/>
              <a:cxnLst/>
              <a:rect l="l" t="t" r="r" b="b"/>
              <a:pathLst>
                <a:path w="64099" h="34661">
                  <a:moveTo>
                    <a:pt x="17330" y="0"/>
                  </a:moveTo>
                  <a:lnTo>
                    <a:pt x="46768" y="0"/>
                  </a:lnTo>
                  <a:cubicBezTo>
                    <a:pt x="56340" y="0"/>
                    <a:pt x="64099" y="7759"/>
                    <a:pt x="64099" y="17330"/>
                  </a:cubicBezTo>
                  <a:lnTo>
                    <a:pt x="64099" y="17330"/>
                  </a:lnTo>
                  <a:cubicBezTo>
                    <a:pt x="64099" y="26902"/>
                    <a:pt x="56340" y="34661"/>
                    <a:pt x="46768" y="34661"/>
                  </a:cubicBezTo>
                  <a:lnTo>
                    <a:pt x="17330" y="34661"/>
                  </a:lnTo>
                  <a:cubicBezTo>
                    <a:pt x="7759" y="34661"/>
                    <a:pt x="0" y="26902"/>
                    <a:pt x="0" y="17330"/>
                  </a:cubicBezTo>
                  <a:lnTo>
                    <a:pt x="0" y="17330"/>
                  </a:lnTo>
                  <a:cubicBezTo>
                    <a:pt x="0" y="7759"/>
                    <a:pt x="7759" y="0"/>
                    <a:pt x="17330" y="0"/>
                  </a:cubicBezTo>
                  <a:close/>
                </a:path>
              </a:pathLst>
            </a:custGeom>
            <a:solidFill>
              <a:srgbClr val="004E35"/>
            </a:solidFill>
          </p:spPr>
          <p:txBody>
            <a:bodyPr/>
            <a:lstStyle/>
            <a:p>
              <a:endParaRPr lang="en-US"/>
            </a:p>
          </p:txBody>
        </p:sp>
        <p:sp>
          <p:nvSpPr>
            <p:cNvPr id="115" name="TextBox 115"/>
            <p:cNvSpPr txBox="1"/>
            <p:nvPr/>
          </p:nvSpPr>
          <p:spPr>
            <a:xfrm>
              <a:off x="0" y="-9525"/>
              <a:ext cx="64099" cy="44186"/>
            </a:xfrm>
            <a:prstGeom prst="rect">
              <a:avLst/>
            </a:prstGeom>
          </p:spPr>
          <p:txBody>
            <a:bodyPr lIns="50800" tIns="50800" rIns="50800" bIns="50800" rtlCol="0" anchor="ctr"/>
            <a:lstStyle/>
            <a:p>
              <a:pPr algn="ctr">
                <a:lnSpc>
                  <a:spcPts val="1440"/>
                </a:lnSpc>
              </a:pPr>
              <a:endParaRPr/>
            </a:p>
          </p:txBody>
        </p:sp>
      </p:grpSp>
      <p:grpSp>
        <p:nvGrpSpPr>
          <p:cNvPr id="116" name="Group 116"/>
          <p:cNvGrpSpPr/>
          <p:nvPr/>
        </p:nvGrpSpPr>
        <p:grpSpPr>
          <a:xfrm>
            <a:off x="8857666" y="4306835"/>
            <a:ext cx="1721061" cy="135147"/>
            <a:chOff x="0" y="0"/>
            <a:chExt cx="380177" cy="29854"/>
          </a:xfrm>
        </p:grpSpPr>
        <p:sp>
          <p:nvSpPr>
            <p:cNvPr id="117" name="Freeform 117"/>
            <p:cNvSpPr/>
            <p:nvPr/>
          </p:nvSpPr>
          <p:spPr>
            <a:xfrm>
              <a:off x="0" y="0"/>
              <a:ext cx="380177" cy="29854"/>
            </a:xfrm>
            <a:custGeom>
              <a:avLst/>
              <a:gdLst/>
              <a:ahLst/>
              <a:cxnLst/>
              <a:rect l="l" t="t" r="r" b="b"/>
              <a:pathLst>
                <a:path w="380177" h="29854">
                  <a:moveTo>
                    <a:pt x="14927" y="0"/>
                  </a:moveTo>
                  <a:lnTo>
                    <a:pt x="365250" y="0"/>
                  </a:lnTo>
                  <a:cubicBezTo>
                    <a:pt x="369209" y="0"/>
                    <a:pt x="373006" y="1573"/>
                    <a:pt x="375805" y="4372"/>
                  </a:cubicBezTo>
                  <a:cubicBezTo>
                    <a:pt x="378604" y="7171"/>
                    <a:pt x="380177" y="10968"/>
                    <a:pt x="380177" y="14927"/>
                  </a:cubicBezTo>
                  <a:lnTo>
                    <a:pt x="380177" y="14927"/>
                  </a:lnTo>
                  <a:cubicBezTo>
                    <a:pt x="380177" y="18886"/>
                    <a:pt x="378604" y="22682"/>
                    <a:pt x="375805" y="25482"/>
                  </a:cubicBezTo>
                  <a:cubicBezTo>
                    <a:pt x="373006" y="28281"/>
                    <a:pt x="369209" y="29854"/>
                    <a:pt x="365250" y="29854"/>
                  </a:cubicBezTo>
                  <a:lnTo>
                    <a:pt x="14927" y="29854"/>
                  </a:lnTo>
                  <a:cubicBezTo>
                    <a:pt x="10968" y="29854"/>
                    <a:pt x="7171" y="28281"/>
                    <a:pt x="4372" y="25482"/>
                  </a:cubicBezTo>
                  <a:cubicBezTo>
                    <a:pt x="1573" y="22682"/>
                    <a:pt x="0" y="18886"/>
                    <a:pt x="0" y="14927"/>
                  </a:cubicBezTo>
                  <a:lnTo>
                    <a:pt x="0" y="14927"/>
                  </a:lnTo>
                  <a:cubicBezTo>
                    <a:pt x="0" y="10968"/>
                    <a:pt x="1573" y="7171"/>
                    <a:pt x="4372" y="4372"/>
                  </a:cubicBezTo>
                  <a:cubicBezTo>
                    <a:pt x="7171" y="1573"/>
                    <a:pt x="10968" y="0"/>
                    <a:pt x="14927" y="0"/>
                  </a:cubicBezTo>
                  <a:close/>
                </a:path>
              </a:pathLst>
            </a:custGeom>
            <a:solidFill>
              <a:srgbClr val="004E35"/>
            </a:solidFill>
          </p:spPr>
          <p:txBody>
            <a:bodyPr/>
            <a:lstStyle/>
            <a:p>
              <a:endParaRPr lang="en-US"/>
            </a:p>
          </p:txBody>
        </p:sp>
        <p:sp>
          <p:nvSpPr>
            <p:cNvPr id="118" name="TextBox 118"/>
            <p:cNvSpPr txBox="1"/>
            <p:nvPr/>
          </p:nvSpPr>
          <p:spPr>
            <a:xfrm>
              <a:off x="0" y="-9525"/>
              <a:ext cx="380177" cy="39379"/>
            </a:xfrm>
            <a:prstGeom prst="rect">
              <a:avLst/>
            </a:prstGeom>
          </p:spPr>
          <p:txBody>
            <a:bodyPr lIns="50800" tIns="50800" rIns="50800" bIns="50800" rtlCol="0" anchor="ctr"/>
            <a:lstStyle/>
            <a:p>
              <a:pPr algn="ctr">
                <a:lnSpc>
                  <a:spcPts val="1440"/>
                </a:lnSpc>
              </a:pPr>
              <a:endParaRPr/>
            </a:p>
          </p:txBody>
        </p:sp>
      </p:grpSp>
      <p:grpSp>
        <p:nvGrpSpPr>
          <p:cNvPr id="119" name="Group 119"/>
          <p:cNvGrpSpPr/>
          <p:nvPr/>
        </p:nvGrpSpPr>
        <p:grpSpPr>
          <a:xfrm>
            <a:off x="6254682" y="3051944"/>
            <a:ext cx="1719086" cy="167244"/>
            <a:chOff x="0" y="0"/>
            <a:chExt cx="379741" cy="36944"/>
          </a:xfrm>
        </p:grpSpPr>
        <p:sp>
          <p:nvSpPr>
            <p:cNvPr id="120" name="Freeform 120"/>
            <p:cNvSpPr/>
            <p:nvPr/>
          </p:nvSpPr>
          <p:spPr>
            <a:xfrm>
              <a:off x="0" y="0"/>
              <a:ext cx="379741" cy="36944"/>
            </a:xfrm>
            <a:custGeom>
              <a:avLst/>
              <a:gdLst/>
              <a:ahLst/>
              <a:cxnLst/>
              <a:rect l="l" t="t" r="r" b="b"/>
              <a:pathLst>
                <a:path w="379741" h="36944">
                  <a:moveTo>
                    <a:pt x="18472" y="0"/>
                  </a:moveTo>
                  <a:lnTo>
                    <a:pt x="361269" y="0"/>
                  </a:lnTo>
                  <a:cubicBezTo>
                    <a:pt x="366168" y="0"/>
                    <a:pt x="370866" y="1946"/>
                    <a:pt x="374330" y="5410"/>
                  </a:cubicBezTo>
                  <a:cubicBezTo>
                    <a:pt x="377795" y="8874"/>
                    <a:pt x="379741" y="13573"/>
                    <a:pt x="379741" y="18472"/>
                  </a:cubicBezTo>
                  <a:lnTo>
                    <a:pt x="379741" y="18472"/>
                  </a:lnTo>
                  <a:cubicBezTo>
                    <a:pt x="379741" y="28674"/>
                    <a:pt x="371471" y="36944"/>
                    <a:pt x="361269" y="36944"/>
                  </a:cubicBezTo>
                  <a:lnTo>
                    <a:pt x="18472" y="36944"/>
                  </a:lnTo>
                  <a:cubicBezTo>
                    <a:pt x="8270" y="36944"/>
                    <a:pt x="0" y="28674"/>
                    <a:pt x="0" y="18472"/>
                  </a:cubicBezTo>
                  <a:lnTo>
                    <a:pt x="0" y="18472"/>
                  </a:lnTo>
                  <a:cubicBezTo>
                    <a:pt x="0" y="8270"/>
                    <a:pt x="8270" y="0"/>
                    <a:pt x="18472" y="0"/>
                  </a:cubicBezTo>
                  <a:close/>
                </a:path>
              </a:pathLst>
            </a:custGeom>
            <a:solidFill>
              <a:srgbClr val="004E35"/>
            </a:solidFill>
          </p:spPr>
          <p:txBody>
            <a:bodyPr/>
            <a:lstStyle/>
            <a:p>
              <a:endParaRPr lang="en-US"/>
            </a:p>
          </p:txBody>
        </p:sp>
        <p:sp>
          <p:nvSpPr>
            <p:cNvPr id="121" name="TextBox 121"/>
            <p:cNvSpPr txBox="1"/>
            <p:nvPr/>
          </p:nvSpPr>
          <p:spPr>
            <a:xfrm>
              <a:off x="0" y="-9525"/>
              <a:ext cx="379741" cy="46469"/>
            </a:xfrm>
            <a:prstGeom prst="rect">
              <a:avLst/>
            </a:prstGeom>
          </p:spPr>
          <p:txBody>
            <a:bodyPr lIns="50800" tIns="50800" rIns="50800" bIns="50800" rtlCol="0" anchor="ctr"/>
            <a:lstStyle/>
            <a:p>
              <a:pPr algn="ctr">
                <a:lnSpc>
                  <a:spcPts val="1440"/>
                </a:lnSpc>
              </a:pPr>
              <a:endParaRPr/>
            </a:p>
          </p:txBody>
        </p:sp>
      </p:grpSp>
      <p:grpSp>
        <p:nvGrpSpPr>
          <p:cNvPr id="122" name="Group 122"/>
          <p:cNvGrpSpPr/>
          <p:nvPr/>
        </p:nvGrpSpPr>
        <p:grpSpPr>
          <a:xfrm>
            <a:off x="11881748" y="5529629"/>
            <a:ext cx="1334422" cy="174311"/>
            <a:chOff x="0" y="0"/>
            <a:chExt cx="294770" cy="38505"/>
          </a:xfrm>
        </p:grpSpPr>
        <p:sp>
          <p:nvSpPr>
            <p:cNvPr id="123" name="Freeform 123"/>
            <p:cNvSpPr/>
            <p:nvPr/>
          </p:nvSpPr>
          <p:spPr>
            <a:xfrm>
              <a:off x="0" y="0"/>
              <a:ext cx="294770" cy="38505"/>
            </a:xfrm>
            <a:custGeom>
              <a:avLst/>
              <a:gdLst/>
              <a:ahLst/>
              <a:cxnLst/>
              <a:rect l="l" t="t" r="r" b="b"/>
              <a:pathLst>
                <a:path w="294770" h="38505">
                  <a:moveTo>
                    <a:pt x="19252" y="0"/>
                  </a:moveTo>
                  <a:lnTo>
                    <a:pt x="275517" y="0"/>
                  </a:lnTo>
                  <a:cubicBezTo>
                    <a:pt x="286150" y="0"/>
                    <a:pt x="294770" y="8620"/>
                    <a:pt x="294770" y="19252"/>
                  </a:cubicBezTo>
                  <a:lnTo>
                    <a:pt x="294770" y="19252"/>
                  </a:lnTo>
                  <a:cubicBezTo>
                    <a:pt x="294770" y="24358"/>
                    <a:pt x="292741" y="29255"/>
                    <a:pt x="289131" y="32866"/>
                  </a:cubicBezTo>
                  <a:cubicBezTo>
                    <a:pt x="285520" y="36476"/>
                    <a:pt x="280623" y="38505"/>
                    <a:pt x="275517" y="38505"/>
                  </a:cubicBezTo>
                  <a:lnTo>
                    <a:pt x="19252" y="38505"/>
                  </a:lnTo>
                  <a:cubicBezTo>
                    <a:pt x="14146" y="38505"/>
                    <a:pt x="9249" y="36476"/>
                    <a:pt x="5639" y="32866"/>
                  </a:cubicBezTo>
                  <a:cubicBezTo>
                    <a:pt x="2028" y="29255"/>
                    <a:pt x="0" y="24358"/>
                    <a:pt x="0" y="19252"/>
                  </a:cubicBezTo>
                  <a:lnTo>
                    <a:pt x="0" y="19252"/>
                  </a:lnTo>
                  <a:cubicBezTo>
                    <a:pt x="0" y="14146"/>
                    <a:pt x="2028" y="9249"/>
                    <a:pt x="5639" y="5639"/>
                  </a:cubicBezTo>
                  <a:cubicBezTo>
                    <a:pt x="9249" y="2028"/>
                    <a:pt x="14146" y="0"/>
                    <a:pt x="19252" y="0"/>
                  </a:cubicBezTo>
                  <a:close/>
                </a:path>
              </a:pathLst>
            </a:custGeom>
            <a:solidFill>
              <a:srgbClr val="004E35"/>
            </a:solidFill>
          </p:spPr>
          <p:txBody>
            <a:bodyPr/>
            <a:lstStyle/>
            <a:p>
              <a:endParaRPr lang="en-US"/>
            </a:p>
          </p:txBody>
        </p:sp>
        <p:sp>
          <p:nvSpPr>
            <p:cNvPr id="124" name="TextBox 124"/>
            <p:cNvSpPr txBox="1"/>
            <p:nvPr/>
          </p:nvSpPr>
          <p:spPr>
            <a:xfrm>
              <a:off x="0" y="-9525"/>
              <a:ext cx="294770" cy="48030"/>
            </a:xfrm>
            <a:prstGeom prst="rect">
              <a:avLst/>
            </a:prstGeom>
          </p:spPr>
          <p:txBody>
            <a:bodyPr lIns="50800" tIns="50800" rIns="50800" bIns="50800" rtlCol="0" anchor="ctr"/>
            <a:lstStyle/>
            <a:p>
              <a:pPr algn="ctr">
                <a:lnSpc>
                  <a:spcPts val="1440"/>
                </a:lnSpc>
              </a:pPr>
              <a:endParaRPr/>
            </a:p>
          </p:txBody>
        </p:sp>
      </p:grpSp>
      <p:grpSp>
        <p:nvGrpSpPr>
          <p:cNvPr id="125" name="Group 125"/>
          <p:cNvGrpSpPr/>
          <p:nvPr/>
        </p:nvGrpSpPr>
        <p:grpSpPr>
          <a:xfrm>
            <a:off x="13216170" y="6183785"/>
            <a:ext cx="1270453" cy="141827"/>
            <a:chOff x="0" y="0"/>
            <a:chExt cx="280639" cy="31329"/>
          </a:xfrm>
        </p:grpSpPr>
        <p:sp>
          <p:nvSpPr>
            <p:cNvPr id="126" name="Freeform 126"/>
            <p:cNvSpPr/>
            <p:nvPr/>
          </p:nvSpPr>
          <p:spPr>
            <a:xfrm>
              <a:off x="0" y="0"/>
              <a:ext cx="280639" cy="31329"/>
            </a:xfrm>
            <a:custGeom>
              <a:avLst/>
              <a:gdLst/>
              <a:ahLst/>
              <a:cxnLst/>
              <a:rect l="l" t="t" r="r" b="b"/>
              <a:pathLst>
                <a:path w="280639" h="31329">
                  <a:moveTo>
                    <a:pt x="15665" y="0"/>
                  </a:moveTo>
                  <a:lnTo>
                    <a:pt x="264974" y="0"/>
                  </a:lnTo>
                  <a:cubicBezTo>
                    <a:pt x="269129" y="0"/>
                    <a:pt x="273113" y="1650"/>
                    <a:pt x="276051" y="4588"/>
                  </a:cubicBezTo>
                  <a:cubicBezTo>
                    <a:pt x="278989" y="7526"/>
                    <a:pt x="280639" y="11510"/>
                    <a:pt x="280639" y="15665"/>
                  </a:cubicBezTo>
                  <a:lnTo>
                    <a:pt x="280639" y="15665"/>
                  </a:lnTo>
                  <a:cubicBezTo>
                    <a:pt x="280639" y="24316"/>
                    <a:pt x="273626" y="31329"/>
                    <a:pt x="264974" y="31329"/>
                  </a:cubicBezTo>
                  <a:lnTo>
                    <a:pt x="15665" y="31329"/>
                  </a:lnTo>
                  <a:cubicBezTo>
                    <a:pt x="7013" y="31329"/>
                    <a:pt x="0" y="24316"/>
                    <a:pt x="0" y="15665"/>
                  </a:cubicBezTo>
                  <a:lnTo>
                    <a:pt x="0" y="15665"/>
                  </a:lnTo>
                  <a:cubicBezTo>
                    <a:pt x="0" y="7013"/>
                    <a:pt x="7013" y="0"/>
                    <a:pt x="15665" y="0"/>
                  </a:cubicBezTo>
                  <a:close/>
                </a:path>
              </a:pathLst>
            </a:custGeom>
            <a:solidFill>
              <a:srgbClr val="004E35"/>
            </a:solidFill>
          </p:spPr>
          <p:txBody>
            <a:bodyPr/>
            <a:lstStyle/>
            <a:p>
              <a:endParaRPr lang="en-US"/>
            </a:p>
          </p:txBody>
        </p:sp>
        <p:sp>
          <p:nvSpPr>
            <p:cNvPr id="127" name="TextBox 127"/>
            <p:cNvSpPr txBox="1"/>
            <p:nvPr/>
          </p:nvSpPr>
          <p:spPr>
            <a:xfrm>
              <a:off x="0" y="-9525"/>
              <a:ext cx="280639" cy="40854"/>
            </a:xfrm>
            <a:prstGeom prst="rect">
              <a:avLst/>
            </a:prstGeom>
          </p:spPr>
          <p:txBody>
            <a:bodyPr lIns="50800" tIns="50800" rIns="50800" bIns="50800" rtlCol="0" anchor="ctr"/>
            <a:lstStyle/>
            <a:p>
              <a:pPr algn="ctr">
                <a:lnSpc>
                  <a:spcPts val="1440"/>
                </a:lnSpc>
              </a:pPr>
              <a:endParaRPr/>
            </a:p>
          </p:txBody>
        </p:sp>
      </p:grpSp>
      <p:grpSp>
        <p:nvGrpSpPr>
          <p:cNvPr id="128" name="Group 128"/>
          <p:cNvGrpSpPr/>
          <p:nvPr/>
        </p:nvGrpSpPr>
        <p:grpSpPr>
          <a:xfrm>
            <a:off x="15876886" y="8616830"/>
            <a:ext cx="1089826" cy="195466"/>
            <a:chOff x="0" y="0"/>
            <a:chExt cx="240739" cy="43178"/>
          </a:xfrm>
        </p:grpSpPr>
        <p:sp>
          <p:nvSpPr>
            <p:cNvPr id="129" name="Freeform 129"/>
            <p:cNvSpPr/>
            <p:nvPr/>
          </p:nvSpPr>
          <p:spPr>
            <a:xfrm>
              <a:off x="0" y="0"/>
              <a:ext cx="240739" cy="43178"/>
            </a:xfrm>
            <a:custGeom>
              <a:avLst/>
              <a:gdLst/>
              <a:ahLst/>
              <a:cxnLst/>
              <a:rect l="l" t="t" r="r" b="b"/>
              <a:pathLst>
                <a:path w="240739" h="43178">
                  <a:moveTo>
                    <a:pt x="21589" y="0"/>
                  </a:moveTo>
                  <a:lnTo>
                    <a:pt x="219150" y="0"/>
                  </a:lnTo>
                  <a:cubicBezTo>
                    <a:pt x="224876" y="0"/>
                    <a:pt x="230367" y="2275"/>
                    <a:pt x="234416" y="6323"/>
                  </a:cubicBezTo>
                  <a:cubicBezTo>
                    <a:pt x="238465" y="10372"/>
                    <a:pt x="240739" y="15863"/>
                    <a:pt x="240739" y="21589"/>
                  </a:cubicBezTo>
                  <a:lnTo>
                    <a:pt x="240739" y="21589"/>
                  </a:lnTo>
                  <a:cubicBezTo>
                    <a:pt x="240739" y="33512"/>
                    <a:pt x="231073" y="43178"/>
                    <a:pt x="219150" y="43178"/>
                  </a:cubicBezTo>
                  <a:lnTo>
                    <a:pt x="21589" y="43178"/>
                  </a:lnTo>
                  <a:cubicBezTo>
                    <a:pt x="15863" y="43178"/>
                    <a:pt x="10372" y="40903"/>
                    <a:pt x="6323" y="36855"/>
                  </a:cubicBezTo>
                  <a:cubicBezTo>
                    <a:pt x="2275" y="32806"/>
                    <a:pt x="0" y="27315"/>
                    <a:pt x="0" y="21589"/>
                  </a:cubicBezTo>
                  <a:lnTo>
                    <a:pt x="0" y="21589"/>
                  </a:lnTo>
                  <a:cubicBezTo>
                    <a:pt x="0" y="15863"/>
                    <a:pt x="2275" y="10372"/>
                    <a:pt x="6323" y="6323"/>
                  </a:cubicBezTo>
                  <a:cubicBezTo>
                    <a:pt x="10372" y="2275"/>
                    <a:pt x="15863" y="0"/>
                    <a:pt x="21589" y="0"/>
                  </a:cubicBezTo>
                  <a:close/>
                </a:path>
              </a:pathLst>
            </a:custGeom>
            <a:solidFill>
              <a:srgbClr val="004E35"/>
            </a:solidFill>
          </p:spPr>
          <p:txBody>
            <a:bodyPr/>
            <a:lstStyle/>
            <a:p>
              <a:endParaRPr lang="en-US"/>
            </a:p>
          </p:txBody>
        </p:sp>
        <p:sp>
          <p:nvSpPr>
            <p:cNvPr id="130" name="TextBox 130"/>
            <p:cNvSpPr txBox="1"/>
            <p:nvPr/>
          </p:nvSpPr>
          <p:spPr>
            <a:xfrm>
              <a:off x="0" y="-9525"/>
              <a:ext cx="240739" cy="52703"/>
            </a:xfrm>
            <a:prstGeom prst="rect">
              <a:avLst/>
            </a:prstGeom>
          </p:spPr>
          <p:txBody>
            <a:bodyPr lIns="50800" tIns="50800" rIns="50800" bIns="50800" rtlCol="0" anchor="ctr"/>
            <a:lstStyle/>
            <a:p>
              <a:pPr algn="ctr">
                <a:lnSpc>
                  <a:spcPts val="1440"/>
                </a:lnSpc>
              </a:pPr>
              <a:endParaRPr/>
            </a:p>
          </p:txBody>
        </p:sp>
      </p:grpSp>
      <p:sp>
        <p:nvSpPr>
          <p:cNvPr id="131" name="AutoShape 131"/>
          <p:cNvSpPr/>
          <p:nvPr/>
        </p:nvSpPr>
        <p:spPr>
          <a:xfrm flipV="1">
            <a:off x="9390266" y="123590"/>
            <a:ext cx="0" cy="798707"/>
          </a:xfrm>
          <a:prstGeom prst="line">
            <a:avLst/>
          </a:prstGeom>
          <a:ln w="9525" cap="flat">
            <a:solidFill>
              <a:srgbClr val="000000">
                <a:alpha val="53725"/>
              </a:srgbClr>
            </a:solidFill>
            <a:prstDash val="solid"/>
            <a:headEnd type="none" w="sm" len="sm"/>
            <a:tailEnd type="none" w="sm" len="sm"/>
          </a:ln>
        </p:spPr>
        <p:txBody>
          <a:bodyPr/>
          <a:lstStyle/>
          <a:p>
            <a:endParaRPr lang="en-US"/>
          </a:p>
        </p:txBody>
      </p:sp>
      <p:sp>
        <p:nvSpPr>
          <p:cNvPr id="132" name="AutoShape 132"/>
          <p:cNvSpPr/>
          <p:nvPr/>
        </p:nvSpPr>
        <p:spPr>
          <a:xfrm flipV="1">
            <a:off x="11075186" y="123590"/>
            <a:ext cx="0" cy="798707"/>
          </a:xfrm>
          <a:prstGeom prst="line">
            <a:avLst/>
          </a:prstGeom>
          <a:ln w="9525" cap="flat">
            <a:solidFill>
              <a:srgbClr val="000000">
                <a:alpha val="53725"/>
              </a:srgbClr>
            </a:solidFill>
            <a:prstDash val="solid"/>
            <a:headEnd type="none" w="sm" len="sm"/>
            <a:tailEnd type="none" w="sm" len="sm"/>
          </a:ln>
        </p:spPr>
        <p:txBody>
          <a:bodyPr/>
          <a:lstStyle/>
          <a:p>
            <a:endParaRPr lang="en-US"/>
          </a:p>
        </p:txBody>
      </p:sp>
      <p:sp>
        <p:nvSpPr>
          <p:cNvPr id="133" name="AutoShape 133"/>
          <p:cNvSpPr/>
          <p:nvPr/>
        </p:nvSpPr>
        <p:spPr>
          <a:xfrm flipV="1">
            <a:off x="14411212" y="123590"/>
            <a:ext cx="0" cy="798707"/>
          </a:xfrm>
          <a:prstGeom prst="line">
            <a:avLst/>
          </a:prstGeom>
          <a:ln w="9525" cap="flat">
            <a:solidFill>
              <a:srgbClr val="000000">
                <a:alpha val="53725"/>
              </a:srgbClr>
            </a:solidFill>
            <a:prstDash val="solid"/>
            <a:headEnd type="none" w="sm" len="sm"/>
            <a:tailEnd type="none" w="sm" len="sm"/>
          </a:ln>
        </p:spPr>
        <p:txBody>
          <a:bodyPr/>
          <a:lstStyle/>
          <a:p>
            <a:endParaRPr lang="en-US"/>
          </a:p>
        </p:txBody>
      </p:sp>
      <p:sp>
        <p:nvSpPr>
          <p:cNvPr id="134" name="AutoShape 134"/>
          <p:cNvSpPr/>
          <p:nvPr/>
        </p:nvSpPr>
        <p:spPr>
          <a:xfrm flipV="1">
            <a:off x="16019308" y="123590"/>
            <a:ext cx="0" cy="798707"/>
          </a:xfrm>
          <a:prstGeom prst="line">
            <a:avLst/>
          </a:prstGeom>
          <a:ln w="9525" cap="flat">
            <a:solidFill>
              <a:srgbClr val="000000">
                <a:alpha val="53725"/>
              </a:srgbClr>
            </a:solidFill>
            <a:prstDash val="solid"/>
            <a:headEnd type="none" w="sm" len="sm"/>
            <a:tailEnd type="none" w="sm" len="sm"/>
          </a:ln>
        </p:spPr>
        <p:txBody>
          <a:bodyPr/>
          <a:lstStyle/>
          <a:p>
            <a:endParaRPr lang="en-US"/>
          </a:p>
        </p:txBody>
      </p:sp>
      <p:sp>
        <p:nvSpPr>
          <p:cNvPr id="135" name="AutoShape 135"/>
          <p:cNvSpPr/>
          <p:nvPr/>
        </p:nvSpPr>
        <p:spPr>
          <a:xfrm flipV="1">
            <a:off x="12708207" y="123590"/>
            <a:ext cx="0" cy="798707"/>
          </a:xfrm>
          <a:prstGeom prst="line">
            <a:avLst/>
          </a:prstGeom>
          <a:ln w="9525" cap="flat">
            <a:solidFill>
              <a:srgbClr val="000000">
                <a:alpha val="53725"/>
              </a:srgbClr>
            </a:solidFill>
            <a:prstDash val="solid"/>
            <a:headEnd type="none" w="sm" len="sm"/>
            <a:tailEnd type="none" w="sm" len="sm"/>
          </a:ln>
        </p:spPr>
        <p:txBody>
          <a:bodyPr/>
          <a:lstStyle/>
          <a:p>
            <a:endParaRPr lang="en-US"/>
          </a:p>
        </p:txBody>
      </p:sp>
      <p:sp>
        <p:nvSpPr>
          <p:cNvPr id="136" name="AutoShape 136"/>
          <p:cNvSpPr/>
          <p:nvPr/>
        </p:nvSpPr>
        <p:spPr>
          <a:xfrm flipV="1">
            <a:off x="7973769" y="123590"/>
            <a:ext cx="0" cy="798707"/>
          </a:xfrm>
          <a:prstGeom prst="line">
            <a:avLst/>
          </a:prstGeom>
          <a:ln w="9525" cap="flat">
            <a:solidFill>
              <a:srgbClr val="000000">
                <a:alpha val="53725"/>
              </a:srgbClr>
            </a:solidFill>
            <a:prstDash val="solid"/>
            <a:headEnd type="none" w="sm" len="sm"/>
            <a:tailEnd type="none" w="sm" len="sm"/>
          </a:ln>
        </p:spPr>
        <p:txBody>
          <a:bodyPr/>
          <a:lstStyle/>
          <a:p>
            <a:endParaRPr lang="en-US"/>
          </a:p>
        </p:txBody>
      </p:sp>
      <p:grpSp>
        <p:nvGrpSpPr>
          <p:cNvPr id="137" name="Group 137"/>
          <p:cNvGrpSpPr/>
          <p:nvPr/>
        </p:nvGrpSpPr>
        <p:grpSpPr>
          <a:xfrm>
            <a:off x="15586711" y="8029245"/>
            <a:ext cx="290175" cy="156909"/>
            <a:chOff x="0" y="0"/>
            <a:chExt cx="64099" cy="34661"/>
          </a:xfrm>
        </p:grpSpPr>
        <p:sp>
          <p:nvSpPr>
            <p:cNvPr id="138" name="Freeform 138"/>
            <p:cNvSpPr/>
            <p:nvPr/>
          </p:nvSpPr>
          <p:spPr>
            <a:xfrm>
              <a:off x="0" y="0"/>
              <a:ext cx="64099" cy="34661"/>
            </a:xfrm>
            <a:custGeom>
              <a:avLst/>
              <a:gdLst/>
              <a:ahLst/>
              <a:cxnLst/>
              <a:rect l="l" t="t" r="r" b="b"/>
              <a:pathLst>
                <a:path w="64099" h="34661">
                  <a:moveTo>
                    <a:pt x="17330" y="0"/>
                  </a:moveTo>
                  <a:lnTo>
                    <a:pt x="46768" y="0"/>
                  </a:lnTo>
                  <a:cubicBezTo>
                    <a:pt x="56340" y="0"/>
                    <a:pt x="64099" y="7759"/>
                    <a:pt x="64099" y="17330"/>
                  </a:cubicBezTo>
                  <a:lnTo>
                    <a:pt x="64099" y="17330"/>
                  </a:lnTo>
                  <a:cubicBezTo>
                    <a:pt x="64099" y="26902"/>
                    <a:pt x="56340" y="34661"/>
                    <a:pt x="46768" y="34661"/>
                  </a:cubicBezTo>
                  <a:lnTo>
                    <a:pt x="17330" y="34661"/>
                  </a:lnTo>
                  <a:cubicBezTo>
                    <a:pt x="7759" y="34661"/>
                    <a:pt x="0" y="26902"/>
                    <a:pt x="0" y="17330"/>
                  </a:cubicBezTo>
                  <a:lnTo>
                    <a:pt x="0" y="17330"/>
                  </a:lnTo>
                  <a:cubicBezTo>
                    <a:pt x="0" y="7759"/>
                    <a:pt x="7759" y="0"/>
                    <a:pt x="17330" y="0"/>
                  </a:cubicBezTo>
                  <a:close/>
                </a:path>
              </a:pathLst>
            </a:custGeom>
            <a:solidFill>
              <a:srgbClr val="004E35"/>
            </a:solidFill>
          </p:spPr>
          <p:txBody>
            <a:bodyPr/>
            <a:lstStyle/>
            <a:p>
              <a:endParaRPr lang="en-US"/>
            </a:p>
          </p:txBody>
        </p:sp>
        <p:sp>
          <p:nvSpPr>
            <p:cNvPr id="139" name="TextBox 139"/>
            <p:cNvSpPr txBox="1"/>
            <p:nvPr/>
          </p:nvSpPr>
          <p:spPr>
            <a:xfrm>
              <a:off x="0" y="-9525"/>
              <a:ext cx="64099" cy="44186"/>
            </a:xfrm>
            <a:prstGeom prst="rect">
              <a:avLst/>
            </a:prstGeom>
          </p:spPr>
          <p:txBody>
            <a:bodyPr lIns="50800" tIns="50800" rIns="50800" bIns="50800" rtlCol="0" anchor="ctr"/>
            <a:lstStyle/>
            <a:p>
              <a:pPr algn="ctr">
                <a:lnSpc>
                  <a:spcPts val="1440"/>
                </a:lnSpc>
              </a:pPr>
              <a:endParaRPr/>
            </a:p>
          </p:txBody>
        </p:sp>
      </p:grpSp>
      <p:sp>
        <p:nvSpPr>
          <p:cNvPr id="140" name="AutoShape 140"/>
          <p:cNvSpPr/>
          <p:nvPr/>
        </p:nvSpPr>
        <p:spPr>
          <a:xfrm>
            <a:off x="5920884" y="9643613"/>
            <a:ext cx="12367116"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grpSp>
        <p:nvGrpSpPr>
          <p:cNvPr id="141" name="Group 141"/>
          <p:cNvGrpSpPr/>
          <p:nvPr/>
        </p:nvGrpSpPr>
        <p:grpSpPr>
          <a:xfrm>
            <a:off x="6254682" y="9826738"/>
            <a:ext cx="11955447" cy="168929"/>
            <a:chOff x="0" y="0"/>
            <a:chExt cx="2584387" cy="36517"/>
          </a:xfrm>
        </p:grpSpPr>
        <p:sp>
          <p:nvSpPr>
            <p:cNvPr id="142" name="Freeform 142"/>
            <p:cNvSpPr/>
            <p:nvPr/>
          </p:nvSpPr>
          <p:spPr>
            <a:xfrm>
              <a:off x="0" y="0"/>
              <a:ext cx="2584387" cy="36517"/>
            </a:xfrm>
            <a:custGeom>
              <a:avLst/>
              <a:gdLst/>
              <a:ahLst/>
              <a:cxnLst/>
              <a:rect l="l" t="t" r="r" b="b"/>
              <a:pathLst>
                <a:path w="2584387" h="36517">
                  <a:moveTo>
                    <a:pt x="3238" y="0"/>
                  </a:moveTo>
                  <a:lnTo>
                    <a:pt x="2581149" y="0"/>
                  </a:lnTo>
                  <a:cubicBezTo>
                    <a:pt x="2582008" y="0"/>
                    <a:pt x="2582831" y="341"/>
                    <a:pt x="2583438" y="948"/>
                  </a:cubicBezTo>
                  <a:cubicBezTo>
                    <a:pt x="2584046" y="1556"/>
                    <a:pt x="2584387" y="2379"/>
                    <a:pt x="2584387" y="3238"/>
                  </a:cubicBezTo>
                  <a:lnTo>
                    <a:pt x="2584387" y="33279"/>
                  </a:lnTo>
                  <a:cubicBezTo>
                    <a:pt x="2584387" y="34138"/>
                    <a:pt x="2584046" y="34961"/>
                    <a:pt x="2583438" y="35569"/>
                  </a:cubicBezTo>
                  <a:cubicBezTo>
                    <a:pt x="2582831" y="36176"/>
                    <a:pt x="2582008" y="36517"/>
                    <a:pt x="2581149" y="36517"/>
                  </a:cubicBezTo>
                  <a:lnTo>
                    <a:pt x="3238" y="36517"/>
                  </a:lnTo>
                  <a:cubicBezTo>
                    <a:pt x="2379" y="36517"/>
                    <a:pt x="1556" y="36176"/>
                    <a:pt x="948" y="35569"/>
                  </a:cubicBezTo>
                  <a:cubicBezTo>
                    <a:pt x="341" y="34961"/>
                    <a:pt x="0" y="34138"/>
                    <a:pt x="0" y="33279"/>
                  </a:cubicBezTo>
                  <a:lnTo>
                    <a:pt x="0" y="3238"/>
                  </a:lnTo>
                  <a:cubicBezTo>
                    <a:pt x="0" y="2379"/>
                    <a:pt x="341" y="1556"/>
                    <a:pt x="948" y="948"/>
                  </a:cubicBezTo>
                  <a:cubicBezTo>
                    <a:pt x="1556" y="341"/>
                    <a:pt x="2379" y="0"/>
                    <a:pt x="3238" y="0"/>
                  </a:cubicBezTo>
                  <a:close/>
                </a:path>
              </a:pathLst>
            </a:custGeom>
            <a:solidFill>
              <a:srgbClr val="18DF8C"/>
            </a:solidFill>
          </p:spPr>
          <p:txBody>
            <a:bodyPr/>
            <a:lstStyle/>
            <a:p>
              <a:endParaRPr lang="en-US"/>
            </a:p>
          </p:txBody>
        </p:sp>
        <p:sp>
          <p:nvSpPr>
            <p:cNvPr id="143" name="TextBox 143"/>
            <p:cNvSpPr txBox="1"/>
            <p:nvPr/>
          </p:nvSpPr>
          <p:spPr>
            <a:xfrm>
              <a:off x="0" y="-9525"/>
              <a:ext cx="2584387" cy="46042"/>
            </a:xfrm>
            <a:prstGeom prst="rect">
              <a:avLst/>
            </a:prstGeom>
          </p:spPr>
          <p:txBody>
            <a:bodyPr lIns="50800" tIns="50800" rIns="50800" bIns="50800" rtlCol="0" anchor="ctr"/>
            <a:lstStyle/>
            <a:p>
              <a:pPr algn="ctr">
                <a:lnSpc>
                  <a:spcPts val="1440"/>
                </a:lnSpc>
              </a:pPr>
              <a:endParaRPr/>
            </a:p>
          </p:txBody>
        </p:sp>
      </p:grpSp>
      <p:grpSp>
        <p:nvGrpSpPr>
          <p:cNvPr id="144" name="Group 144"/>
          <p:cNvGrpSpPr/>
          <p:nvPr/>
        </p:nvGrpSpPr>
        <p:grpSpPr>
          <a:xfrm>
            <a:off x="17869127" y="9853812"/>
            <a:ext cx="418873" cy="141855"/>
            <a:chOff x="0" y="0"/>
            <a:chExt cx="92528" cy="31335"/>
          </a:xfrm>
        </p:grpSpPr>
        <p:sp>
          <p:nvSpPr>
            <p:cNvPr id="145" name="Freeform 145"/>
            <p:cNvSpPr/>
            <p:nvPr/>
          </p:nvSpPr>
          <p:spPr>
            <a:xfrm>
              <a:off x="0" y="0"/>
              <a:ext cx="92528" cy="31335"/>
            </a:xfrm>
            <a:custGeom>
              <a:avLst/>
              <a:gdLst/>
              <a:ahLst/>
              <a:cxnLst/>
              <a:rect l="l" t="t" r="r" b="b"/>
              <a:pathLst>
                <a:path w="92528" h="31335">
                  <a:moveTo>
                    <a:pt x="15668" y="0"/>
                  </a:moveTo>
                  <a:lnTo>
                    <a:pt x="76860" y="0"/>
                  </a:lnTo>
                  <a:cubicBezTo>
                    <a:pt x="81015" y="0"/>
                    <a:pt x="85000" y="1651"/>
                    <a:pt x="87939" y="4589"/>
                  </a:cubicBezTo>
                  <a:cubicBezTo>
                    <a:pt x="90877" y="7527"/>
                    <a:pt x="92528" y="11512"/>
                    <a:pt x="92528" y="15668"/>
                  </a:cubicBezTo>
                  <a:lnTo>
                    <a:pt x="92528" y="15668"/>
                  </a:lnTo>
                  <a:cubicBezTo>
                    <a:pt x="92528" y="24321"/>
                    <a:pt x="85513" y="31335"/>
                    <a:pt x="76860" y="31335"/>
                  </a:cubicBezTo>
                  <a:lnTo>
                    <a:pt x="15668" y="31335"/>
                  </a:lnTo>
                  <a:cubicBezTo>
                    <a:pt x="11512" y="31335"/>
                    <a:pt x="7527" y="29685"/>
                    <a:pt x="4589" y="26746"/>
                  </a:cubicBezTo>
                  <a:cubicBezTo>
                    <a:pt x="1651" y="23808"/>
                    <a:pt x="0" y="19823"/>
                    <a:pt x="0" y="15668"/>
                  </a:cubicBezTo>
                  <a:lnTo>
                    <a:pt x="0" y="15668"/>
                  </a:lnTo>
                  <a:cubicBezTo>
                    <a:pt x="0" y="11512"/>
                    <a:pt x="1651" y="7527"/>
                    <a:pt x="4589" y="4589"/>
                  </a:cubicBezTo>
                  <a:cubicBezTo>
                    <a:pt x="7527" y="1651"/>
                    <a:pt x="11512" y="0"/>
                    <a:pt x="15668" y="0"/>
                  </a:cubicBezTo>
                  <a:close/>
                </a:path>
              </a:pathLst>
            </a:custGeom>
            <a:solidFill>
              <a:srgbClr val="004E35"/>
            </a:solidFill>
          </p:spPr>
          <p:txBody>
            <a:bodyPr/>
            <a:lstStyle/>
            <a:p>
              <a:endParaRPr lang="en-US"/>
            </a:p>
          </p:txBody>
        </p:sp>
        <p:sp>
          <p:nvSpPr>
            <p:cNvPr id="146" name="TextBox 146"/>
            <p:cNvSpPr txBox="1"/>
            <p:nvPr/>
          </p:nvSpPr>
          <p:spPr>
            <a:xfrm>
              <a:off x="0" y="-9525"/>
              <a:ext cx="92528" cy="40860"/>
            </a:xfrm>
            <a:prstGeom prst="rect">
              <a:avLst/>
            </a:prstGeom>
          </p:spPr>
          <p:txBody>
            <a:bodyPr lIns="50800" tIns="50800" rIns="50800" bIns="50800" rtlCol="0" anchor="ctr"/>
            <a:lstStyle/>
            <a:p>
              <a:pPr algn="ctr">
                <a:lnSpc>
                  <a:spcPts val="1440"/>
                </a:lnSpc>
              </a:pPr>
              <a:endParaRPr/>
            </a:p>
          </p:txBody>
        </p:sp>
      </p:grpSp>
      <p:sp>
        <p:nvSpPr>
          <p:cNvPr id="147" name="TextBox 147"/>
          <p:cNvSpPr txBox="1"/>
          <p:nvPr/>
        </p:nvSpPr>
        <p:spPr>
          <a:xfrm>
            <a:off x="1427929" y="1527822"/>
            <a:ext cx="3923792" cy="598410"/>
          </a:xfrm>
          <a:prstGeom prst="rect">
            <a:avLst/>
          </a:prstGeom>
        </p:spPr>
        <p:txBody>
          <a:bodyPr lIns="0" tIns="0" rIns="0" bIns="0" rtlCol="0" anchor="t">
            <a:spAutoFit/>
          </a:bodyPr>
          <a:lstStyle/>
          <a:p>
            <a:pPr algn="ctr">
              <a:lnSpc>
                <a:spcPts val="2769"/>
              </a:lnSpc>
            </a:pPr>
            <a:r>
              <a:rPr lang="en-US" sz="1809">
                <a:solidFill>
                  <a:srgbClr val="004E35"/>
                </a:solidFill>
                <a:latin typeface="Garet"/>
              </a:rPr>
              <a:t>Identify and Invite Speakers</a:t>
            </a:r>
          </a:p>
          <a:p>
            <a:pPr algn="ctr">
              <a:lnSpc>
                <a:spcPts val="2130"/>
              </a:lnSpc>
            </a:pPr>
            <a:r>
              <a:rPr lang="en-US" sz="1392">
                <a:solidFill>
                  <a:srgbClr val="004E35"/>
                </a:solidFill>
                <a:latin typeface="Garet Light"/>
              </a:rPr>
              <a:t>Mohmmad Al Kabi - Stakeholder Relations</a:t>
            </a:r>
          </a:p>
        </p:txBody>
      </p:sp>
      <p:sp>
        <p:nvSpPr>
          <p:cNvPr id="148" name="TextBox 148"/>
          <p:cNvSpPr txBox="1"/>
          <p:nvPr/>
        </p:nvSpPr>
        <p:spPr>
          <a:xfrm>
            <a:off x="1124334" y="871148"/>
            <a:ext cx="4566434" cy="865240"/>
          </a:xfrm>
          <a:prstGeom prst="rect">
            <a:avLst/>
          </a:prstGeom>
        </p:spPr>
        <p:txBody>
          <a:bodyPr lIns="0" tIns="0" rIns="0" bIns="0" rtlCol="0" anchor="t">
            <a:spAutoFit/>
          </a:bodyPr>
          <a:lstStyle/>
          <a:p>
            <a:pPr algn="ctr">
              <a:lnSpc>
                <a:spcPts val="2769"/>
              </a:lnSpc>
            </a:pPr>
            <a:r>
              <a:rPr lang="en-US" sz="1809">
                <a:solidFill>
                  <a:srgbClr val="004E35"/>
                </a:solidFill>
                <a:latin typeface="Garet"/>
              </a:rPr>
              <a:t>Book Venue</a:t>
            </a:r>
          </a:p>
          <a:p>
            <a:pPr algn="ctr">
              <a:lnSpc>
                <a:spcPts val="2130"/>
              </a:lnSpc>
            </a:pPr>
            <a:r>
              <a:rPr lang="en-US" sz="1392">
                <a:solidFill>
                  <a:srgbClr val="004E35"/>
                </a:solidFill>
                <a:latin typeface="Garet Light"/>
              </a:rPr>
              <a:t>Ibrahim Alzini - Logistics Manager</a:t>
            </a:r>
          </a:p>
          <a:p>
            <a:pPr algn="ctr">
              <a:lnSpc>
                <a:spcPts val="2130"/>
              </a:lnSpc>
            </a:pPr>
            <a:endParaRPr lang="en-US" sz="1392">
              <a:solidFill>
                <a:srgbClr val="004E35"/>
              </a:solidFill>
              <a:latin typeface="Garet Light"/>
            </a:endParaRPr>
          </a:p>
        </p:txBody>
      </p:sp>
      <p:sp>
        <p:nvSpPr>
          <p:cNvPr id="149" name="TextBox 149"/>
          <p:cNvSpPr txBox="1"/>
          <p:nvPr/>
        </p:nvSpPr>
        <p:spPr>
          <a:xfrm>
            <a:off x="1469543" y="2736985"/>
            <a:ext cx="3876016" cy="598410"/>
          </a:xfrm>
          <a:prstGeom prst="rect">
            <a:avLst/>
          </a:prstGeom>
        </p:spPr>
        <p:txBody>
          <a:bodyPr lIns="0" tIns="0" rIns="0" bIns="0" rtlCol="0" anchor="t">
            <a:spAutoFit/>
          </a:bodyPr>
          <a:lstStyle/>
          <a:p>
            <a:pPr algn="ctr">
              <a:lnSpc>
                <a:spcPts val="2769"/>
              </a:lnSpc>
            </a:pPr>
            <a:r>
              <a:rPr lang="en-US" sz="1809">
                <a:solidFill>
                  <a:srgbClr val="004E35"/>
                </a:solidFill>
                <a:latin typeface="Garet"/>
              </a:rPr>
              <a:t>Identify and Engage Sponsors</a:t>
            </a:r>
          </a:p>
          <a:p>
            <a:pPr algn="ctr">
              <a:lnSpc>
                <a:spcPts val="2130"/>
              </a:lnSpc>
            </a:pPr>
            <a:r>
              <a:rPr lang="en-US" sz="1392">
                <a:solidFill>
                  <a:srgbClr val="004E35"/>
                </a:solidFill>
                <a:latin typeface="Garet Light"/>
              </a:rPr>
              <a:t>Ahmed Hanif - Project Manager</a:t>
            </a:r>
          </a:p>
        </p:txBody>
      </p:sp>
      <p:sp>
        <p:nvSpPr>
          <p:cNvPr id="150" name="TextBox 150"/>
          <p:cNvSpPr txBox="1"/>
          <p:nvPr/>
        </p:nvSpPr>
        <p:spPr>
          <a:xfrm>
            <a:off x="1672165" y="3343400"/>
            <a:ext cx="3422070" cy="598410"/>
          </a:xfrm>
          <a:prstGeom prst="rect">
            <a:avLst/>
          </a:prstGeom>
        </p:spPr>
        <p:txBody>
          <a:bodyPr lIns="0" tIns="0" rIns="0" bIns="0" rtlCol="0" anchor="t">
            <a:spAutoFit/>
          </a:bodyPr>
          <a:lstStyle/>
          <a:p>
            <a:pPr algn="ctr">
              <a:lnSpc>
                <a:spcPts val="2769"/>
              </a:lnSpc>
            </a:pPr>
            <a:r>
              <a:rPr lang="en-US" sz="1809">
                <a:solidFill>
                  <a:srgbClr val="004E35"/>
                </a:solidFill>
                <a:latin typeface="Garet"/>
              </a:rPr>
              <a:t>Finalize Sponsorship Deals</a:t>
            </a:r>
          </a:p>
          <a:p>
            <a:pPr algn="ctr">
              <a:lnSpc>
                <a:spcPts val="2130"/>
              </a:lnSpc>
            </a:pPr>
            <a:r>
              <a:rPr lang="en-US" sz="1392">
                <a:solidFill>
                  <a:srgbClr val="004E35"/>
                </a:solidFill>
                <a:latin typeface="Garet Light"/>
              </a:rPr>
              <a:t>Ahmed Hanif - Project Manager</a:t>
            </a:r>
          </a:p>
        </p:txBody>
      </p:sp>
      <p:sp>
        <p:nvSpPr>
          <p:cNvPr id="151" name="TextBox 151"/>
          <p:cNvSpPr txBox="1"/>
          <p:nvPr/>
        </p:nvSpPr>
        <p:spPr>
          <a:xfrm>
            <a:off x="1419276" y="3959751"/>
            <a:ext cx="3660395" cy="598410"/>
          </a:xfrm>
          <a:prstGeom prst="rect">
            <a:avLst/>
          </a:prstGeom>
        </p:spPr>
        <p:txBody>
          <a:bodyPr lIns="0" tIns="0" rIns="0" bIns="0" rtlCol="0" anchor="t">
            <a:spAutoFit/>
          </a:bodyPr>
          <a:lstStyle/>
          <a:p>
            <a:pPr algn="ctr">
              <a:lnSpc>
                <a:spcPts val="2769"/>
              </a:lnSpc>
            </a:pPr>
            <a:r>
              <a:rPr lang="en-US" sz="1809">
                <a:solidFill>
                  <a:srgbClr val="004E35"/>
                </a:solidFill>
                <a:latin typeface="Garet"/>
              </a:rPr>
              <a:t>Design Marketing Materials</a:t>
            </a:r>
          </a:p>
          <a:p>
            <a:pPr algn="ctr">
              <a:lnSpc>
                <a:spcPts val="2130"/>
              </a:lnSpc>
            </a:pPr>
            <a:r>
              <a:rPr lang="en-US" sz="1392">
                <a:solidFill>
                  <a:srgbClr val="004E35"/>
                </a:solidFill>
                <a:latin typeface="Garet Light"/>
              </a:rPr>
              <a:t>Geith El-Zaher - Marketing Coordinator</a:t>
            </a:r>
          </a:p>
        </p:txBody>
      </p:sp>
      <p:sp>
        <p:nvSpPr>
          <p:cNvPr id="152" name="TextBox 152"/>
          <p:cNvSpPr txBox="1"/>
          <p:nvPr/>
        </p:nvSpPr>
        <p:spPr>
          <a:xfrm>
            <a:off x="1234529" y="4573635"/>
            <a:ext cx="3745919" cy="598410"/>
          </a:xfrm>
          <a:prstGeom prst="rect">
            <a:avLst/>
          </a:prstGeom>
        </p:spPr>
        <p:txBody>
          <a:bodyPr lIns="0" tIns="0" rIns="0" bIns="0" rtlCol="0" anchor="t">
            <a:spAutoFit/>
          </a:bodyPr>
          <a:lstStyle/>
          <a:p>
            <a:pPr algn="ctr">
              <a:lnSpc>
                <a:spcPts val="2769"/>
              </a:lnSpc>
            </a:pPr>
            <a:r>
              <a:rPr lang="en-US" sz="1809">
                <a:solidFill>
                  <a:srgbClr val="004E35"/>
                </a:solidFill>
                <a:latin typeface="Garet"/>
              </a:rPr>
              <a:t>Launch Marketing Campaign</a:t>
            </a:r>
          </a:p>
          <a:p>
            <a:pPr algn="ctr">
              <a:lnSpc>
                <a:spcPts val="2130"/>
              </a:lnSpc>
            </a:pPr>
            <a:r>
              <a:rPr lang="en-US" sz="1392">
                <a:solidFill>
                  <a:srgbClr val="004E35"/>
                </a:solidFill>
                <a:latin typeface="Garet Light"/>
              </a:rPr>
              <a:t>Geith El-Zaher - Marketing Coordinator</a:t>
            </a:r>
          </a:p>
        </p:txBody>
      </p:sp>
      <p:sp>
        <p:nvSpPr>
          <p:cNvPr id="153" name="TextBox 153"/>
          <p:cNvSpPr txBox="1"/>
          <p:nvPr/>
        </p:nvSpPr>
        <p:spPr>
          <a:xfrm>
            <a:off x="1537206" y="5184426"/>
            <a:ext cx="3140566" cy="598410"/>
          </a:xfrm>
          <a:prstGeom prst="rect">
            <a:avLst/>
          </a:prstGeom>
        </p:spPr>
        <p:txBody>
          <a:bodyPr lIns="0" tIns="0" rIns="0" bIns="0" rtlCol="0" anchor="t">
            <a:spAutoFit/>
          </a:bodyPr>
          <a:lstStyle/>
          <a:p>
            <a:pPr algn="ctr">
              <a:lnSpc>
                <a:spcPts val="2769"/>
              </a:lnSpc>
            </a:pPr>
            <a:r>
              <a:rPr lang="en-US" sz="1809">
                <a:solidFill>
                  <a:srgbClr val="004E35"/>
                </a:solidFill>
                <a:latin typeface="Garet"/>
              </a:rPr>
              <a:t>Plan Workshops</a:t>
            </a:r>
          </a:p>
          <a:p>
            <a:pPr algn="ctr">
              <a:lnSpc>
                <a:spcPts val="2130"/>
              </a:lnSpc>
            </a:pPr>
            <a:r>
              <a:rPr lang="en-US" sz="1392">
                <a:solidFill>
                  <a:srgbClr val="004E35"/>
                </a:solidFill>
                <a:latin typeface="Garet Light"/>
              </a:rPr>
              <a:t>Ibrahim Alzini - Logistics Manager</a:t>
            </a:r>
          </a:p>
        </p:txBody>
      </p:sp>
      <p:sp>
        <p:nvSpPr>
          <p:cNvPr id="154" name="TextBox 154"/>
          <p:cNvSpPr txBox="1"/>
          <p:nvPr/>
        </p:nvSpPr>
        <p:spPr>
          <a:xfrm>
            <a:off x="1426032" y="5783674"/>
            <a:ext cx="3646884" cy="598410"/>
          </a:xfrm>
          <a:prstGeom prst="rect">
            <a:avLst/>
          </a:prstGeom>
        </p:spPr>
        <p:txBody>
          <a:bodyPr lIns="0" tIns="0" rIns="0" bIns="0" rtlCol="0" anchor="t">
            <a:spAutoFit/>
          </a:bodyPr>
          <a:lstStyle/>
          <a:p>
            <a:pPr algn="ctr">
              <a:lnSpc>
                <a:spcPts val="2769"/>
              </a:lnSpc>
            </a:pPr>
            <a:r>
              <a:rPr lang="en-US" sz="1809">
                <a:solidFill>
                  <a:srgbClr val="004E35"/>
                </a:solidFill>
                <a:latin typeface="Garet"/>
              </a:rPr>
              <a:t>Set up Technical Equipment</a:t>
            </a:r>
          </a:p>
          <a:p>
            <a:pPr algn="ctr">
              <a:lnSpc>
                <a:spcPts val="2130"/>
              </a:lnSpc>
            </a:pPr>
            <a:r>
              <a:rPr lang="en-US" sz="1392">
                <a:solidFill>
                  <a:srgbClr val="004E35"/>
                </a:solidFill>
                <a:latin typeface="Garet Light"/>
              </a:rPr>
              <a:t>Ibrahim Alzini - Logistics Manager</a:t>
            </a:r>
          </a:p>
        </p:txBody>
      </p:sp>
      <p:sp>
        <p:nvSpPr>
          <p:cNvPr id="155" name="TextBox 155"/>
          <p:cNvSpPr txBox="1"/>
          <p:nvPr/>
        </p:nvSpPr>
        <p:spPr>
          <a:xfrm>
            <a:off x="2071891" y="6375476"/>
            <a:ext cx="2680352" cy="598410"/>
          </a:xfrm>
          <a:prstGeom prst="rect">
            <a:avLst/>
          </a:prstGeom>
        </p:spPr>
        <p:txBody>
          <a:bodyPr lIns="0" tIns="0" rIns="0" bIns="0" rtlCol="0" anchor="t">
            <a:spAutoFit/>
          </a:bodyPr>
          <a:lstStyle/>
          <a:p>
            <a:pPr algn="ctr">
              <a:lnSpc>
                <a:spcPts val="2769"/>
              </a:lnSpc>
            </a:pPr>
            <a:r>
              <a:rPr lang="en-US" sz="1809">
                <a:solidFill>
                  <a:srgbClr val="004E35"/>
                </a:solidFill>
                <a:latin typeface="Garet"/>
              </a:rPr>
              <a:t>Conduct Workshops</a:t>
            </a:r>
          </a:p>
          <a:p>
            <a:pPr algn="ctr">
              <a:lnSpc>
                <a:spcPts val="2130"/>
              </a:lnSpc>
            </a:pPr>
            <a:r>
              <a:rPr lang="en-US" sz="1392">
                <a:solidFill>
                  <a:srgbClr val="004E35"/>
                </a:solidFill>
                <a:latin typeface="Garet Light"/>
              </a:rPr>
              <a:t>Project Team</a:t>
            </a:r>
          </a:p>
        </p:txBody>
      </p:sp>
      <p:sp>
        <p:nvSpPr>
          <p:cNvPr id="156" name="TextBox 156"/>
          <p:cNvSpPr txBox="1"/>
          <p:nvPr/>
        </p:nvSpPr>
        <p:spPr>
          <a:xfrm>
            <a:off x="1234529" y="7001763"/>
            <a:ext cx="4016837" cy="598410"/>
          </a:xfrm>
          <a:prstGeom prst="rect">
            <a:avLst/>
          </a:prstGeom>
        </p:spPr>
        <p:txBody>
          <a:bodyPr lIns="0" tIns="0" rIns="0" bIns="0" rtlCol="0" anchor="t">
            <a:spAutoFit/>
          </a:bodyPr>
          <a:lstStyle/>
          <a:p>
            <a:pPr algn="ctr">
              <a:lnSpc>
                <a:spcPts val="2769"/>
              </a:lnSpc>
            </a:pPr>
            <a:r>
              <a:rPr lang="en-US" sz="1809">
                <a:solidFill>
                  <a:srgbClr val="004E35"/>
                </a:solidFill>
                <a:latin typeface="Garet"/>
              </a:rPr>
              <a:t>Organize Pitching Competition</a:t>
            </a:r>
          </a:p>
          <a:p>
            <a:pPr algn="ctr">
              <a:lnSpc>
                <a:spcPts val="2130"/>
              </a:lnSpc>
            </a:pPr>
            <a:r>
              <a:rPr lang="en-US" sz="1392">
                <a:solidFill>
                  <a:srgbClr val="004E35"/>
                </a:solidFill>
                <a:latin typeface="Garet Light"/>
              </a:rPr>
              <a:t>Ahmed Hanif - Project Manager</a:t>
            </a:r>
          </a:p>
        </p:txBody>
      </p:sp>
      <p:sp>
        <p:nvSpPr>
          <p:cNvPr id="157" name="TextBox 157"/>
          <p:cNvSpPr txBox="1"/>
          <p:nvPr/>
        </p:nvSpPr>
        <p:spPr>
          <a:xfrm>
            <a:off x="1545317" y="7608178"/>
            <a:ext cx="3724468" cy="598410"/>
          </a:xfrm>
          <a:prstGeom prst="rect">
            <a:avLst/>
          </a:prstGeom>
        </p:spPr>
        <p:txBody>
          <a:bodyPr lIns="0" tIns="0" rIns="0" bIns="0" rtlCol="0" anchor="t">
            <a:spAutoFit/>
          </a:bodyPr>
          <a:lstStyle/>
          <a:p>
            <a:pPr algn="ctr">
              <a:lnSpc>
                <a:spcPts val="2769"/>
              </a:lnSpc>
            </a:pPr>
            <a:r>
              <a:rPr lang="en-US" sz="1809">
                <a:solidFill>
                  <a:srgbClr val="004E35"/>
                </a:solidFill>
                <a:latin typeface="Garet"/>
              </a:rPr>
              <a:t>Manage Judging and Awards</a:t>
            </a:r>
          </a:p>
          <a:p>
            <a:pPr algn="ctr">
              <a:lnSpc>
                <a:spcPts val="2130"/>
              </a:lnSpc>
            </a:pPr>
            <a:r>
              <a:rPr lang="en-US" sz="1392">
                <a:solidFill>
                  <a:srgbClr val="004E35"/>
                </a:solidFill>
                <a:latin typeface="Garet Light"/>
              </a:rPr>
              <a:t>Ibrahim Alzini - Logistics Manager</a:t>
            </a:r>
          </a:p>
        </p:txBody>
      </p:sp>
      <p:sp>
        <p:nvSpPr>
          <p:cNvPr id="158" name="TextBox 158"/>
          <p:cNvSpPr txBox="1"/>
          <p:nvPr/>
        </p:nvSpPr>
        <p:spPr>
          <a:xfrm>
            <a:off x="1470691" y="8194722"/>
            <a:ext cx="3660395" cy="598410"/>
          </a:xfrm>
          <a:prstGeom prst="rect">
            <a:avLst/>
          </a:prstGeom>
        </p:spPr>
        <p:txBody>
          <a:bodyPr lIns="0" tIns="0" rIns="0" bIns="0" rtlCol="0" anchor="t">
            <a:spAutoFit/>
          </a:bodyPr>
          <a:lstStyle/>
          <a:p>
            <a:pPr algn="ctr">
              <a:lnSpc>
                <a:spcPts val="2769"/>
              </a:lnSpc>
            </a:pPr>
            <a:r>
              <a:rPr lang="en-US" sz="1809">
                <a:solidFill>
                  <a:srgbClr val="004E35"/>
                </a:solidFill>
                <a:latin typeface="Garet"/>
              </a:rPr>
              <a:t>Distribute Feedback Forms</a:t>
            </a:r>
          </a:p>
          <a:p>
            <a:pPr algn="ctr">
              <a:lnSpc>
                <a:spcPts val="2130"/>
              </a:lnSpc>
            </a:pPr>
            <a:r>
              <a:rPr lang="en-US" sz="1392">
                <a:solidFill>
                  <a:srgbClr val="004E35"/>
                </a:solidFill>
                <a:latin typeface="Garet Light"/>
              </a:rPr>
              <a:t>Geith El-Zaher - Marketing Coordinator</a:t>
            </a:r>
          </a:p>
        </p:txBody>
      </p:sp>
      <p:sp>
        <p:nvSpPr>
          <p:cNvPr id="159" name="TextBox 159"/>
          <p:cNvSpPr txBox="1"/>
          <p:nvPr/>
        </p:nvSpPr>
        <p:spPr>
          <a:xfrm>
            <a:off x="1565199" y="8821009"/>
            <a:ext cx="3471379" cy="598410"/>
          </a:xfrm>
          <a:prstGeom prst="rect">
            <a:avLst/>
          </a:prstGeom>
        </p:spPr>
        <p:txBody>
          <a:bodyPr lIns="0" tIns="0" rIns="0" bIns="0" rtlCol="0" anchor="t">
            <a:spAutoFit/>
          </a:bodyPr>
          <a:lstStyle/>
          <a:p>
            <a:pPr algn="ctr">
              <a:lnSpc>
                <a:spcPts val="2769"/>
              </a:lnSpc>
            </a:pPr>
            <a:r>
              <a:rPr lang="en-US" sz="1809">
                <a:solidFill>
                  <a:srgbClr val="004E35"/>
                </a:solidFill>
                <a:latin typeface="Garet"/>
              </a:rPr>
              <a:t>Prepare Post-Event Report</a:t>
            </a:r>
          </a:p>
          <a:p>
            <a:pPr algn="ctr">
              <a:lnSpc>
                <a:spcPts val="2130"/>
              </a:lnSpc>
            </a:pPr>
            <a:r>
              <a:rPr lang="en-US" sz="1392">
                <a:solidFill>
                  <a:srgbClr val="004E35"/>
                </a:solidFill>
                <a:latin typeface="Garet Light"/>
              </a:rPr>
              <a:t>Ahmed Hanif - Project Manager</a:t>
            </a:r>
          </a:p>
        </p:txBody>
      </p:sp>
      <p:sp>
        <p:nvSpPr>
          <p:cNvPr id="160" name="TextBox 160"/>
          <p:cNvSpPr txBox="1"/>
          <p:nvPr/>
        </p:nvSpPr>
        <p:spPr>
          <a:xfrm>
            <a:off x="1742428" y="9459363"/>
            <a:ext cx="3014091" cy="598410"/>
          </a:xfrm>
          <a:prstGeom prst="rect">
            <a:avLst/>
          </a:prstGeom>
        </p:spPr>
        <p:txBody>
          <a:bodyPr lIns="0" tIns="0" rIns="0" bIns="0" rtlCol="0" anchor="t">
            <a:spAutoFit/>
          </a:bodyPr>
          <a:lstStyle/>
          <a:p>
            <a:pPr algn="ctr">
              <a:lnSpc>
                <a:spcPts val="2769"/>
              </a:lnSpc>
            </a:pPr>
            <a:r>
              <a:rPr lang="en-US" sz="1809">
                <a:solidFill>
                  <a:srgbClr val="004E35"/>
                </a:solidFill>
                <a:latin typeface="Garet"/>
              </a:rPr>
              <a:t>Official Project Closure</a:t>
            </a:r>
          </a:p>
          <a:p>
            <a:pPr algn="ctr">
              <a:lnSpc>
                <a:spcPts val="2130"/>
              </a:lnSpc>
            </a:pPr>
            <a:r>
              <a:rPr lang="en-US" sz="1392">
                <a:solidFill>
                  <a:srgbClr val="004E35"/>
                </a:solidFill>
                <a:latin typeface="Garet Light"/>
              </a:rPr>
              <a:t>Ahmed Hanif - Project Manager</a:t>
            </a:r>
          </a:p>
        </p:txBody>
      </p:sp>
      <p:sp>
        <p:nvSpPr>
          <p:cNvPr id="161" name="AutoShape 161"/>
          <p:cNvSpPr/>
          <p:nvPr/>
        </p:nvSpPr>
        <p:spPr>
          <a:xfrm>
            <a:off x="1028700" y="9516513"/>
            <a:ext cx="4719483" cy="0"/>
          </a:xfrm>
          <a:prstGeom prst="line">
            <a:avLst/>
          </a:prstGeom>
          <a:ln w="9525" cap="flat">
            <a:solidFill>
              <a:srgbClr val="004E35">
                <a:alpha val="49804"/>
              </a:srgbClr>
            </a:solidFill>
            <a:prstDash val="solid"/>
            <a:headEnd type="none" w="sm" len="sm"/>
            <a:tailEnd type="none" w="sm" len="sm"/>
          </a:ln>
        </p:spPr>
        <p:txBody>
          <a:bodyPr/>
          <a:lstStyle/>
          <a:p>
            <a:endParaRPr lang="en-US"/>
          </a:p>
        </p:txBody>
      </p:sp>
      <p:sp>
        <p:nvSpPr>
          <p:cNvPr id="162" name="TextBox 162"/>
          <p:cNvSpPr txBox="1"/>
          <p:nvPr/>
        </p:nvSpPr>
        <p:spPr>
          <a:xfrm>
            <a:off x="431777" y="85490"/>
            <a:ext cx="1924794" cy="512409"/>
          </a:xfrm>
          <a:prstGeom prst="rect">
            <a:avLst/>
          </a:prstGeom>
        </p:spPr>
        <p:txBody>
          <a:bodyPr lIns="0" tIns="0" rIns="0" bIns="0" rtlCol="0" anchor="t">
            <a:spAutoFit/>
          </a:bodyPr>
          <a:lstStyle/>
          <a:p>
            <a:pPr algn="ctr">
              <a:lnSpc>
                <a:spcPts val="2157"/>
              </a:lnSpc>
              <a:spcBef>
                <a:spcPct val="0"/>
              </a:spcBef>
            </a:pPr>
            <a:r>
              <a:rPr lang="en-US" sz="1409" dirty="0">
                <a:solidFill>
                  <a:srgbClr val="004E35"/>
                </a:solidFill>
                <a:latin typeface="Garet"/>
              </a:rPr>
              <a:t>Mohammed Al-</a:t>
            </a:r>
            <a:r>
              <a:rPr lang="en-US" sz="1409" dirty="0" err="1">
                <a:solidFill>
                  <a:srgbClr val="004E35"/>
                </a:solidFill>
                <a:latin typeface="Garet"/>
              </a:rPr>
              <a:t>Kaabi</a:t>
            </a:r>
            <a:endParaRPr lang="en-US" sz="1409" dirty="0">
              <a:solidFill>
                <a:srgbClr val="004E35"/>
              </a:solidFill>
              <a:latin typeface="Garet"/>
            </a:endParaRPr>
          </a:p>
          <a:p>
            <a:pPr algn="ctr">
              <a:lnSpc>
                <a:spcPts val="2157"/>
              </a:lnSpc>
              <a:spcBef>
                <a:spcPct val="0"/>
              </a:spcBef>
            </a:pPr>
            <a:r>
              <a:rPr lang="en-US" sz="1409" dirty="0">
                <a:solidFill>
                  <a:srgbClr val="004E35"/>
                </a:solidFill>
                <a:latin typeface="Garet"/>
              </a:rPr>
              <a:t>60100771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1907" y="2260868"/>
            <a:ext cx="6027930" cy="2424268"/>
            <a:chOff x="0" y="0"/>
            <a:chExt cx="2313208" cy="930309"/>
          </a:xfrm>
        </p:grpSpPr>
        <p:sp>
          <p:nvSpPr>
            <p:cNvPr id="3" name="Freeform 3"/>
            <p:cNvSpPr/>
            <p:nvPr/>
          </p:nvSpPr>
          <p:spPr>
            <a:xfrm>
              <a:off x="0" y="0"/>
              <a:ext cx="2313209" cy="930309"/>
            </a:xfrm>
            <a:custGeom>
              <a:avLst/>
              <a:gdLst/>
              <a:ahLst/>
              <a:cxnLst/>
              <a:rect l="l" t="t" r="r" b="b"/>
              <a:pathLst>
                <a:path w="2313209" h="930309">
                  <a:moveTo>
                    <a:pt x="2188748" y="930309"/>
                  </a:moveTo>
                  <a:lnTo>
                    <a:pt x="124460" y="930309"/>
                  </a:lnTo>
                  <a:cubicBezTo>
                    <a:pt x="55880" y="930309"/>
                    <a:pt x="0" y="874429"/>
                    <a:pt x="0" y="805849"/>
                  </a:cubicBezTo>
                  <a:lnTo>
                    <a:pt x="0" y="124460"/>
                  </a:lnTo>
                  <a:cubicBezTo>
                    <a:pt x="0" y="55880"/>
                    <a:pt x="55880" y="0"/>
                    <a:pt x="124460" y="0"/>
                  </a:cubicBezTo>
                  <a:lnTo>
                    <a:pt x="2188749" y="0"/>
                  </a:lnTo>
                  <a:cubicBezTo>
                    <a:pt x="2257328" y="0"/>
                    <a:pt x="2313209" y="55880"/>
                    <a:pt x="2313209" y="124460"/>
                  </a:cubicBezTo>
                  <a:lnTo>
                    <a:pt x="2313209" y="805849"/>
                  </a:lnTo>
                  <a:cubicBezTo>
                    <a:pt x="2313209" y="874429"/>
                    <a:pt x="2257328" y="930309"/>
                    <a:pt x="2188749" y="930309"/>
                  </a:cubicBezTo>
                  <a:close/>
                </a:path>
              </a:pathLst>
            </a:custGeom>
            <a:solidFill>
              <a:srgbClr val="F8F8F8"/>
            </a:solidFill>
          </p:spPr>
          <p:txBody>
            <a:bodyPr/>
            <a:lstStyle/>
            <a:p>
              <a:endParaRPr lang="en-US"/>
            </a:p>
          </p:txBody>
        </p:sp>
      </p:grpSp>
      <p:grpSp>
        <p:nvGrpSpPr>
          <p:cNvPr id="4" name="Group 4"/>
          <p:cNvGrpSpPr/>
          <p:nvPr/>
        </p:nvGrpSpPr>
        <p:grpSpPr>
          <a:xfrm>
            <a:off x="258463" y="4933361"/>
            <a:ext cx="5346715" cy="2141522"/>
            <a:chOff x="0" y="0"/>
            <a:chExt cx="2313208" cy="926510"/>
          </a:xfrm>
        </p:grpSpPr>
        <p:sp>
          <p:nvSpPr>
            <p:cNvPr id="5" name="Freeform 5"/>
            <p:cNvSpPr/>
            <p:nvPr/>
          </p:nvSpPr>
          <p:spPr>
            <a:xfrm>
              <a:off x="0" y="0"/>
              <a:ext cx="2313209" cy="926511"/>
            </a:xfrm>
            <a:custGeom>
              <a:avLst/>
              <a:gdLst/>
              <a:ahLst/>
              <a:cxnLst/>
              <a:rect l="l" t="t" r="r" b="b"/>
              <a:pathLst>
                <a:path w="2313209" h="926511">
                  <a:moveTo>
                    <a:pt x="2188748" y="926510"/>
                  </a:moveTo>
                  <a:lnTo>
                    <a:pt x="124460" y="926510"/>
                  </a:lnTo>
                  <a:cubicBezTo>
                    <a:pt x="55880" y="926510"/>
                    <a:pt x="0" y="870630"/>
                    <a:pt x="0" y="802050"/>
                  </a:cubicBezTo>
                  <a:lnTo>
                    <a:pt x="0" y="124460"/>
                  </a:lnTo>
                  <a:cubicBezTo>
                    <a:pt x="0" y="55880"/>
                    <a:pt x="55880" y="0"/>
                    <a:pt x="124460" y="0"/>
                  </a:cubicBezTo>
                  <a:lnTo>
                    <a:pt x="2188749" y="0"/>
                  </a:lnTo>
                  <a:cubicBezTo>
                    <a:pt x="2257328" y="0"/>
                    <a:pt x="2313209" y="55880"/>
                    <a:pt x="2313209" y="124460"/>
                  </a:cubicBezTo>
                  <a:lnTo>
                    <a:pt x="2313209" y="802051"/>
                  </a:lnTo>
                  <a:cubicBezTo>
                    <a:pt x="2313209" y="870630"/>
                    <a:pt x="2257328" y="926511"/>
                    <a:pt x="2188749" y="926511"/>
                  </a:cubicBezTo>
                  <a:close/>
                </a:path>
              </a:pathLst>
            </a:custGeom>
            <a:solidFill>
              <a:srgbClr val="F8F8F8"/>
            </a:solidFill>
          </p:spPr>
          <p:txBody>
            <a:bodyPr/>
            <a:lstStyle/>
            <a:p>
              <a:endParaRPr lang="en-US"/>
            </a:p>
          </p:txBody>
        </p:sp>
      </p:grpSp>
      <p:grpSp>
        <p:nvGrpSpPr>
          <p:cNvPr id="6" name="Group 6"/>
          <p:cNvGrpSpPr/>
          <p:nvPr/>
        </p:nvGrpSpPr>
        <p:grpSpPr>
          <a:xfrm>
            <a:off x="12625304" y="5408145"/>
            <a:ext cx="6027930" cy="2025719"/>
            <a:chOff x="0" y="0"/>
            <a:chExt cx="2313208" cy="777367"/>
          </a:xfrm>
        </p:grpSpPr>
        <p:sp>
          <p:nvSpPr>
            <p:cNvPr id="7" name="Freeform 7"/>
            <p:cNvSpPr/>
            <p:nvPr/>
          </p:nvSpPr>
          <p:spPr>
            <a:xfrm>
              <a:off x="0" y="0"/>
              <a:ext cx="2313209" cy="777367"/>
            </a:xfrm>
            <a:custGeom>
              <a:avLst/>
              <a:gdLst/>
              <a:ahLst/>
              <a:cxnLst/>
              <a:rect l="l" t="t" r="r" b="b"/>
              <a:pathLst>
                <a:path w="2313209" h="777367">
                  <a:moveTo>
                    <a:pt x="2188748" y="777366"/>
                  </a:moveTo>
                  <a:lnTo>
                    <a:pt x="124460" y="777366"/>
                  </a:lnTo>
                  <a:cubicBezTo>
                    <a:pt x="55880" y="777366"/>
                    <a:pt x="0" y="721487"/>
                    <a:pt x="0" y="652906"/>
                  </a:cubicBezTo>
                  <a:lnTo>
                    <a:pt x="0" y="124460"/>
                  </a:lnTo>
                  <a:cubicBezTo>
                    <a:pt x="0" y="55880"/>
                    <a:pt x="55880" y="0"/>
                    <a:pt x="124460" y="0"/>
                  </a:cubicBezTo>
                  <a:lnTo>
                    <a:pt x="2188749" y="0"/>
                  </a:lnTo>
                  <a:cubicBezTo>
                    <a:pt x="2257328" y="0"/>
                    <a:pt x="2313209" y="55880"/>
                    <a:pt x="2313209" y="124460"/>
                  </a:cubicBezTo>
                  <a:lnTo>
                    <a:pt x="2313209" y="652907"/>
                  </a:lnTo>
                  <a:cubicBezTo>
                    <a:pt x="2313209" y="721487"/>
                    <a:pt x="2257328" y="777367"/>
                    <a:pt x="2188749" y="777367"/>
                  </a:cubicBezTo>
                  <a:close/>
                </a:path>
              </a:pathLst>
            </a:custGeom>
            <a:solidFill>
              <a:srgbClr val="F8F8F8"/>
            </a:solidFill>
          </p:spPr>
          <p:txBody>
            <a:bodyPr/>
            <a:lstStyle/>
            <a:p>
              <a:endParaRPr lang="en-US"/>
            </a:p>
          </p:txBody>
        </p:sp>
      </p:grpSp>
      <p:grpSp>
        <p:nvGrpSpPr>
          <p:cNvPr id="8" name="Group 8"/>
          <p:cNvGrpSpPr/>
          <p:nvPr/>
        </p:nvGrpSpPr>
        <p:grpSpPr>
          <a:xfrm>
            <a:off x="12645155" y="7767240"/>
            <a:ext cx="6027930" cy="2025719"/>
            <a:chOff x="0" y="0"/>
            <a:chExt cx="2313208" cy="777367"/>
          </a:xfrm>
        </p:grpSpPr>
        <p:sp>
          <p:nvSpPr>
            <p:cNvPr id="9" name="Freeform 9"/>
            <p:cNvSpPr/>
            <p:nvPr/>
          </p:nvSpPr>
          <p:spPr>
            <a:xfrm>
              <a:off x="0" y="0"/>
              <a:ext cx="2313209" cy="777367"/>
            </a:xfrm>
            <a:custGeom>
              <a:avLst/>
              <a:gdLst/>
              <a:ahLst/>
              <a:cxnLst/>
              <a:rect l="l" t="t" r="r" b="b"/>
              <a:pathLst>
                <a:path w="2313209" h="777367">
                  <a:moveTo>
                    <a:pt x="2188748" y="777366"/>
                  </a:moveTo>
                  <a:lnTo>
                    <a:pt x="124460" y="777366"/>
                  </a:lnTo>
                  <a:cubicBezTo>
                    <a:pt x="55880" y="777366"/>
                    <a:pt x="0" y="721487"/>
                    <a:pt x="0" y="652906"/>
                  </a:cubicBezTo>
                  <a:lnTo>
                    <a:pt x="0" y="124460"/>
                  </a:lnTo>
                  <a:cubicBezTo>
                    <a:pt x="0" y="55880"/>
                    <a:pt x="55880" y="0"/>
                    <a:pt x="124460" y="0"/>
                  </a:cubicBezTo>
                  <a:lnTo>
                    <a:pt x="2188749" y="0"/>
                  </a:lnTo>
                  <a:cubicBezTo>
                    <a:pt x="2257328" y="0"/>
                    <a:pt x="2313209" y="55880"/>
                    <a:pt x="2313209" y="124460"/>
                  </a:cubicBezTo>
                  <a:lnTo>
                    <a:pt x="2313209" y="652907"/>
                  </a:lnTo>
                  <a:cubicBezTo>
                    <a:pt x="2313209" y="721487"/>
                    <a:pt x="2257328" y="777367"/>
                    <a:pt x="2188749" y="777367"/>
                  </a:cubicBezTo>
                  <a:close/>
                </a:path>
              </a:pathLst>
            </a:custGeom>
            <a:solidFill>
              <a:srgbClr val="F8F8F8"/>
            </a:solidFill>
          </p:spPr>
          <p:txBody>
            <a:bodyPr/>
            <a:lstStyle/>
            <a:p>
              <a:endParaRPr lang="en-US"/>
            </a:p>
          </p:txBody>
        </p:sp>
      </p:grpSp>
      <p:grpSp>
        <p:nvGrpSpPr>
          <p:cNvPr id="10" name="Group 10"/>
          <p:cNvGrpSpPr/>
          <p:nvPr/>
        </p:nvGrpSpPr>
        <p:grpSpPr>
          <a:xfrm>
            <a:off x="1000357" y="7424171"/>
            <a:ext cx="5346715" cy="2003523"/>
            <a:chOff x="0" y="0"/>
            <a:chExt cx="2313208" cy="866806"/>
          </a:xfrm>
        </p:grpSpPr>
        <p:sp>
          <p:nvSpPr>
            <p:cNvPr id="11" name="Freeform 11"/>
            <p:cNvSpPr/>
            <p:nvPr/>
          </p:nvSpPr>
          <p:spPr>
            <a:xfrm>
              <a:off x="0" y="0"/>
              <a:ext cx="2313209" cy="866806"/>
            </a:xfrm>
            <a:custGeom>
              <a:avLst/>
              <a:gdLst/>
              <a:ahLst/>
              <a:cxnLst/>
              <a:rect l="l" t="t" r="r" b="b"/>
              <a:pathLst>
                <a:path w="2313209" h="866806">
                  <a:moveTo>
                    <a:pt x="2188748" y="866806"/>
                  </a:moveTo>
                  <a:lnTo>
                    <a:pt x="124460" y="866806"/>
                  </a:lnTo>
                  <a:cubicBezTo>
                    <a:pt x="55880" y="866806"/>
                    <a:pt x="0" y="810926"/>
                    <a:pt x="0" y="742346"/>
                  </a:cubicBezTo>
                  <a:lnTo>
                    <a:pt x="0" y="124460"/>
                  </a:lnTo>
                  <a:cubicBezTo>
                    <a:pt x="0" y="55880"/>
                    <a:pt x="55880" y="0"/>
                    <a:pt x="124460" y="0"/>
                  </a:cubicBezTo>
                  <a:lnTo>
                    <a:pt x="2188749" y="0"/>
                  </a:lnTo>
                  <a:cubicBezTo>
                    <a:pt x="2257328" y="0"/>
                    <a:pt x="2313209" y="55880"/>
                    <a:pt x="2313209" y="124460"/>
                  </a:cubicBezTo>
                  <a:lnTo>
                    <a:pt x="2313209" y="742346"/>
                  </a:lnTo>
                  <a:cubicBezTo>
                    <a:pt x="2313209" y="810926"/>
                    <a:pt x="2257328" y="866806"/>
                    <a:pt x="2188749" y="866806"/>
                  </a:cubicBezTo>
                  <a:close/>
                </a:path>
              </a:pathLst>
            </a:custGeom>
            <a:solidFill>
              <a:srgbClr val="F8F8F8"/>
            </a:solidFill>
          </p:spPr>
          <p:txBody>
            <a:bodyPr/>
            <a:lstStyle/>
            <a:p>
              <a:endParaRPr lang="en-US" dirty="0"/>
            </a:p>
          </p:txBody>
        </p:sp>
      </p:grpSp>
      <p:grpSp>
        <p:nvGrpSpPr>
          <p:cNvPr id="12" name="Group 12"/>
          <p:cNvGrpSpPr/>
          <p:nvPr/>
        </p:nvGrpSpPr>
        <p:grpSpPr>
          <a:xfrm>
            <a:off x="11818164" y="2063731"/>
            <a:ext cx="6330260" cy="3039614"/>
            <a:chOff x="0" y="0"/>
            <a:chExt cx="2340830" cy="1124001"/>
          </a:xfrm>
        </p:grpSpPr>
        <p:sp>
          <p:nvSpPr>
            <p:cNvPr id="13" name="Freeform 13"/>
            <p:cNvSpPr/>
            <p:nvPr/>
          </p:nvSpPr>
          <p:spPr>
            <a:xfrm>
              <a:off x="0" y="0"/>
              <a:ext cx="2340830" cy="1124001"/>
            </a:xfrm>
            <a:custGeom>
              <a:avLst/>
              <a:gdLst/>
              <a:ahLst/>
              <a:cxnLst/>
              <a:rect l="l" t="t" r="r" b="b"/>
              <a:pathLst>
                <a:path w="2340830" h="1124001">
                  <a:moveTo>
                    <a:pt x="2216370" y="1124001"/>
                  </a:moveTo>
                  <a:lnTo>
                    <a:pt x="124460" y="1124001"/>
                  </a:lnTo>
                  <a:cubicBezTo>
                    <a:pt x="55880" y="1124001"/>
                    <a:pt x="0" y="1068121"/>
                    <a:pt x="0" y="999541"/>
                  </a:cubicBezTo>
                  <a:lnTo>
                    <a:pt x="0" y="124460"/>
                  </a:lnTo>
                  <a:cubicBezTo>
                    <a:pt x="0" y="55880"/>
                    <a:pt x="55880" y="0"/>
                    <a:pt x="124460" y="0"/>
                  </a:cubicBezTo>
                  <a:lnTo>
                    <a:pt x="2216370" y="0"/>
                  </a:lnTo>
                  <a:cubicBezTo>
                    <a:pt x="2284950" y="0"/>
                    <a:pt x="2340830" y="55880"/>
                    <a:pt x="2340830" y="124460"/>
                  </a:cubicBezTo>
                  <a:lnTo>
                    <a:pt x="2340830" y="999541"/>
                  </a:lnTo>
                  <a:cubicBezTo>
                    <a:pt x="2340830" y="1068121"/>
                    <a:pt x="2284950" y="1124001"/>
                    <a:pt x="2216370" y="1124001"/>
                  </a:cubicBezTo>
                  <a:close/>
                </a:path>
              </a:pathLst>
            </a:custGeom>
            <a:solidFill>
              <a:srgbClr val="F8F8F8"/>
            </a:solidFill>
          </p:spPr>
          <p:txBody>
            <a:bodyPr/>
            <a:lstStyle/>
            <a:p>
              <a:endParaRPr lang="en-US"/>
            </a:p>
          </p:txBody>
        </p:sp>
      </p:grpSp>
      <p:grpSp>
        <p:nvGrpSpPr>
          <p:cNvPr id="14" name="Group 14"/>
          <p:cNvGrpSpPr/>
          <p:nvPr/>
        </p:nvGrpSpPr>
        <p:grpSpPr>
          <a:xfrm>
            <a:off x="4849411" y="2427177"/>
            <a:ext cx="8566525" cy="6793787"/>
            <a:chOff x="0" y="0"/>
            <a:chExt cx="11422033" cy="9058383"/>
          </a:xfrm>
        </p:grpSpPr>
        <p:sp>
          <p:nvSpPr>
            <p:cNvPr id="15" name="Freeform 15"/>
            <p:cNvSpPr/>
            <p:nvPr/>
          </p:nvSpPr>
          <p:spPr>
            <a:xfrm rot="-8100000">
              <a:off x="7775789" y="5274775"/>
              <a:ext cx="2940181" cy="3214910"/>
            </a:xfrm>
            <a:custGeom>
              <a:avLst/>
              <a:gdLst/>
              <a:ahLst/>
              <a:cxnLst/>
              <a:rect l="l" t="t" r="r" b="b"/>
              <a:pathLst>
                <a:path w="2940181" h="3214910">
                  <a:moveTo>
                    <a:pt x="0" y="0"/>
                  </a:moveTo>
                  <a:lnTo>
                    <a:pt x="2940181" y="0"/>
                  </a:lnTo>
                  <a:lnTo>
                    <a:pt x="2940181" y="3214910"/>
                  </a:lnTo>
                  <a:lnTo>
                    <a:pt x="0" y="3214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rot="-10800000">
              <a:off x="7565229" y="2441779"/>
              <a:ext cx="2940181" cy="3214910"/>
            </a:xfrm>
            <a:custGeom>
              <a:avLst/>
              <a:gdLst/>
              <a:ahLst/>
              <a:cxnLst/>
              <a:rect l="l" t="t" r="r" b="b"/>
              <a:pathLst>
                <a:path w="2940181" h="3214910">
                  <a:moveTo>
                    <a:pt x="0" y="0"/>
                  </a:moveTo>
                  <a:lnTo>
                    <a:pt x="2940181" y="0"/>
                  </a:lnTo>
                  <a:lnTo>
                    <a:pt x="2940181" y="3214910"/>
                  </a:lnTo>
                  <a:lnTo>
                    <a:pt x="0" y="3214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rot="8100000">
              <a:off x="5409919" y="568698"/>
              <a:ext cx="2940181" cy="3214910"/>
            </a:xfrm>
            <a:custGeom>
              <a:avLst/>
              <a:gdLst/>
              <a:ahLst/>
              <a:cxnLst/>
              <a:rect l="l" t="t" r="r" b="b"/>
              <a:pathLst>
                <a:path w="2940181" h="3214910">
                  <a:moveTo>
                    <a:pt x="0" y="0"/>
                  </a:moveTo>
                  <a:lnTo>
                    <a:pt x="2940181" y="0"/>
                  </a:lnTo>
                  <a:lnTo>
                    <a:pt x="2940181" y="3214910"/>
                  </a:lnTo>
                  <a:lnTo>
                    <a:pt x="0" y="32149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rot="5400000">
              <a:off x="2555576" y="808924"/>
              <a:ext cx="2940181" cy="3214910"/>
            </a:xfrm>
            <a:custGeom>
              <a:avLst/>
              <a:gdLst/>
              <a:ahLst/>
              <a:cxnLst/>
              <a:rect l="l" t="t" r="r" b="b"/>
              <a:pathLst>
                <a:path w="2940181" h="3214910">
                  <a:moveTo>
                    <a:pt x="0" y="0"/>
                  </a:moveTo>
                  <a:lnTo>
                    <a:pt x="2940181" y="0"/>
                  </a:lnTo>
                  <a:lnTo>
                    <a:pt x="2940181" y="3214910"/>
                  </a:lnTo>
                  <a:lnTo>
                    <a:pt x="0" y="32149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rot="2700000">
              <a:off x="706063" y="2988563"/>
              <a:ext cx="2940181" cy="3214910"/>
            </a:xfrm>
            <a:custGeom>
              <a:avLst/>
              <a:gdLst/>
              <a:ahLst/>
              <a:cxnLst/>
              <a:rect l="l" t="t" r="r" b="b"/>
              <a:pathLst>
                <a:path w="2940181" h="3214910">
                  <a:moveTo>
                    <a:pt x="0" y="0"/>
                  </a:moveTo>
                  <a:lnTo>
                    <a:pt x="2940181" y="0"/>
                  </a:lnTo>
                  <a:lnTo>
                    <a:pt x="2940181" y="3214910"/>
                  </a:lnTo>
                  <a:lnTo>
                    <a:pt x="0" y="32149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0" name="Freeform 20"/>
            <p:cNvSpPr/>
            <p:nvPr/>
          </p:nvSpPr>
          <p:spPr>
            <a:xfrm>
              <a:off x="1008762" y="5824476"/>
              <a:ext cx="2940436" cy="3215188"/>
            </a:xfrm>
            <a:custGeom>
              <a:avLst/>
              <a:gdLst/>
              <a:ahLst/>
              <a:cxnLst/>
              <a:rect l="l" t="t" r="r" b="b"/>
              <a:pathLst>
                <a:path w="2940436" h="3215188">
                  <a:moveTo>
                    <a:pt x="0" y="0"/>
                  </a:moveTo>
                  <a:lnTo>
                    <a:pt x="2940436" y="0"/>
                  </a:lnTo>
                  <a:lnTo>
                    <a:pt x="2940436" y="3215189"/>
                  </a:lnTo>
                  <a:lnTo>
                    <a:pt x="0" y="321518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
        <p:nvSpPr>
          <p:cNvPr id="21" name="Freeform 21"/>
          <p:cNvSpPr/>
          <p:nvPr/>
        </p:nvSpPr>
        <p:spPr>
          <a:xfrm rot="2812320">
            <a:off x="-1986906" y="8860494"/>
            <a:ext cx="3961336" cy="3644429"/>
          </a:xfrm>
          <a:custGeom>
            <a:avLst/>
            <a:gdLst/>
            <a:ahLst/>
            <a:cxnLst/>
            <a:rect l="l" t="t" r="r" b="b"/>
            <a:pathLst>
              <a:path w="3961336" h="3644429">
                <a:moveTo>
                  <a:pt x="0" y="0"/>
                </a:moveTo>
                <a:lnTo>
                  <a:pt x="3961336" y="0"/>
                </a:lnTo>
                <a:lnTo>
                  <a:pt x="3961336" y="3644429"/>
                </a:lnTo>
                <a:lnTo>
                  <a:pt x="0" y="364442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2" name="Freeform 22"/>
          <p:cNvSpPr/>
          <p:nvPr/>
        </p:nvSpPr>
        <p:spPr>
          <a:xfrm rot="1886061">
            <a:off x="-2190735" y="-1101729"/>
            <a:ext cx="3193132" cy="2813948"/>
          </a:xfrm>
          <a:custGeom>
            <a:avLst/>
            <a:gdLst/>
            <a:ahLst/>
            <a:cxnLst/>
            <a:rect l="l" t="t" r="r" b="b"/>
            <a:pathLst>
              <a:path w="3193132" h="2813948">
                <a:moveTo>
                  <a:pt x="0" y="0"/>
                </a:moveTo>
                <a:lnTo>
                  <a:pt x="3193133" y="0"/>
                </a:lnTo>
                <a:lnTo>
                  <a:pt x="3193133" y="2813948"/>
                </a:lnTo>
                <a:lnTo>
                  <a:pt x="0" y="2813948"/>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txBody>
          <a:bodyPr/>
          <a:lstStyle/>
          <a:p>
            <a:endParaRPr lang="en-US"/>
          </a:p>
        </p:txBody>
      </p:sp>
      <p:sp>
        <p:nvSpPr>
          <p:cNvPr id="23" name="Freeform 23"/>
          <p:cNvSpPr/>
          <p:nvPr/>
        </p:nvSpPr>
        <p:spPr>
          <a:xfrm>
            <a:off x="17804366" y="-550951"/>
            <a:ext cx="2898782" cy="2811819"/>
          </a:xfrm>
          <a:custGeom>
            <a:avLst/>
            <a:gdLst/>
            <a:ahLst/>
            <a:cxnLst/>
            <a:rect l="l" t="t" r="r" b="b"/>
            <a:pathLst>
              <a:path w="2898782" h="2811819">
                <a:moveTo>
                  <a:pt x="0" y="0"/>
                </a:moveTo>
                <a:lnTo>
                  <a:pt x="2898782" y="0"/>
                </a:lnTo>
                <a:lnTo>
                  <a:pt x="2898782" y="2811819"/>
                </a:lnTo>
                <a:lnTo>
                  <a:pt x="0" y="281181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4" name="Freeform 24"/>
          <p:cNvSpPr/>
          <p:nvPr/>
        </p:nvSpPr>
        <p:spPr>
          <a:xfrm>
            <a:off x="15879392" y="9427694"/>
            <a:ext cx="3849946" cy="1322981"/>
          </a:xfrm>
          <a:custGeom>
            <a:avLst/>
            <a:gdLst/>
            <a:ahLst/>
            <a:cxnLst/>
            <a:rect l="l" t="t" r="r" b="b"/>
            <a:pathLst>
              <a:path w="3849946" h="1322981">
                <a:moveTo>
                  <a:pt x="0" y="0"/>
                </a:moveTo>
                <a:lnTo>
                  <a:pt x="3849947" y="0"/>
                </a:lnTo>
                <a:lnTo>
                  <a:pt x="3849947" y="1322981"/>
                </a:lnTo>
                <a:lnTo>
                  <a:pt x="0" y="1322981"/>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txBody>
          <a:bodyPr/>
          <a:lstStyle/>
          <a:p>
            <a:endParaRPr lang="en-US"/>
          </a:p>
        </p:txBody>
      </p:sp>
      <p:sp>
        <p:nvSpPr>
          <p:cNvPr id="25" name="TextBox 25"/>
          <p:cNvSpPr txBox="1"/>
          <p:nvPr/>
        </p:nvSpPr>
        <p:spPr>
          <a:xfrm>
            <a:off x="12238853" y="2795890"/>
            <a:ext cx="5909571" cy="2192655"/>
          </a:xfrm>
          <a:prstGeom prst="rect">
            <a:avLst/>
          </a:prstGeom>
        </p:spPr>
        <p:txBody>
          <a:bodyPr lIns="0" tIns="0" rIns="0" bIns="0" rtlCol="0" anchor="t">
            <a:spAutoFit/>
          </a:bodyPr>
          <a:lstStyle/>
          <a:p>
            <a:pPr algn="l">
              <a:lnSpc>
                <a:spcPts val="2520"/>
              </a:lnSpc>
            </a:pPr>
            <a:r>
              <a:rPr lang="en-US" sz="1800" dirty="0">
                <a:solidFill>
                  <a:srgbClr val="595959"/>
                </a:solidFill>
                <a:latin typeface="Garet Bold"/>
              </a:rPr>
              <a:t>Schedule Management</a:t>
            </a:r>
          </a:p>
          <a:p>
            <a:pPr marL="777240" lvl="2" indent="-259080" algn="l">
              <a:lnSpc>
                <a:spcPts val="2520"/>
              </a:lnSpc>
              <a:buFont typeface="Arial"/>
              <a:buChar char="⚬"/>
            </a:pPr>
            <a:r>
              <a:rPr lang="en-US" sz="1800" dirty="0">
                <a:solidFill>
                  <a:srgbClr val="595959"/>
                </a:solidFill>
                <a:latin typeface="Garet Light"/>
              </a:rPr>
              <a:t>Ahmed </a:t>
            </a:r>
            <a:r>
              <a:rPr lang="en-US" sz="1800" dirty="0" err="1">
                <a:solidFill>
                  <a:srgbClr val="595959"/>
                </a:solidFill>
                <a:latin typeface="Garet Light"/>
              </a:rPr>
              <a:t>Hanif</a:t>
            </a:r>
            <a:r>
              <a:rPr lang="en-US" sz="1800" dirty="0">
                <a:solidFill>
                  <a:srgbClr val="595959"/>
                </a:solidFill>
                <a:latin typeface="Garet Light"/>
              </a:rPr>
              <a:t> </a:t>
            </a:r>
          </a:p>
          <a:p>
            <a:pPr algn="l">
              <a:lnSpc>
                <a:spcPts val="2520"/>
              </a:lnSpc>
            </a:pPr>
            <a:r>
              <a:rPr lang="en-US" sz="1800" dirty="0">
                <a:solidFill>
                  <a:srgbClr val="595959"/>
                </a:solidFill>
                <a:latin typeface="Garet Bold"/>
              </a:rPr>
              <a:t>Communication Management</a:t>
            </a:r>
          </a:p>
          <a:p>
            <a:pPr marL="777240" lvl="2" indent="-259080" algn="l">
              <a:lnSpc>
                <a:spcPts val="2520"/>
              </a:lnSpc>
              <a:buFont typeface="Arial"/>
              <a:buChar char="⚬"/>
            </a:pPr>
            <a:r>
              <a:rPr lang="en-US" sz="1800" dirty="0">
                <a:solidFill>
                  <a:srgbClr val="595959"/>
                </a:solidFill>
                <a:latin typeface="Garet Light"/>
              </a:rPr>
              <a:t>Mohammed Al-</a:t>
            </a:r>
            <a:r>
              <a:rPr lang="en-US" sz="1800" dirty="0" err="1">
                <a:solidFill>
                  <a:srgbClr val="595959"/>
                </a:solidFill>
                <a:latin typeface="Garet Light"/>
              </a:rPr>
              <a:t>Kaabi</a:t>
            </a:r>
            <a:endParaRPr lang="en-US" sz="1800" dirty="0">
              <a:solidFill>
                <a:srgbClr val="595959"/>
              </a:solidFill>
              <a:latin typeface="Garet Light"/>
            </a:endParaRPr>
          </a:p>
          <a:p>
            <a:pPr algn="l">
              <a:lnSpc>
                <a:spcPts val="2520"/>
              </a:lnSpc>
            </a:pPr>
            <a:r>
              <a:rPr lang="en-US" sz="1800" dirty="0">
                <a:solidFill>
                  <a:srgbClr val="595959"/>
                </a:solidFill>
                <a:latin typeface="Garet Bold"/>
              </a:rPr>
              <a:t>Logistics and Vendor Management</a:t>
            </a:r>
          </a:p>
          <a:p>
            <a:pPr marL="777240" lvl="2" indent="-259080" algn="l">
              <a:lnSpc>
                <a:spcPts val="2520"/>
              </a:lnSpc>
              <a:buFont typeface="Arial"/>
              <a:buChar char="⚬"/>
            </a:pPr>
            <a:r>
              <a:rPr lang="en-US" sz="1800" dirty="0">
                <a:solidFill>
                  <a:srgbClr val="595959"/>
                </a:solidFill>
                <a:latin typeface="Garet Light"/>
              </a:rPr>
              <a:t>Ibrahim </a:t>
            </a:r>
            <a:r>
              <a:rPr lang="en-US" sz="1800" dirty="0" err="1">
                <a:solidFill>
                  <a:srgbClr val="595959"/>
                </a:solidFill>
                <a:latin typeface="Garet Light"/>
              </a:rPr>
              <a:t>Alzini</a:t>
            </a:r>
            <a:endParaRPr lang="en-US" sz="1800" dirty="0">
              <a:solidFill>
                <a:srgbClr val="595959"/>
              </a:solidFill>
              <a:latin typeface="Garet Light"/>
            </a:endParaRPr>
          </a:p>
          <a:p>
            <a:pPr algn="l">
              <a:lnSpc>
                <a:spcPts val="2520"/>
              </a:lnSpc>
            </a:pPr>
            <a:endParaRPr lang="en-US" sz="1800" dirty="0">
              <a:solidFill>
                <a:srgbClr val="595959"/>
              </a:solidFill>
              <a:latin typeface="Garet Light"/>
            </a:endParaRPr>
          </a:p>
        </p:txBody>
      </p:sp>
      <p:sp>
        <p:nvSpPr>
          <p:cNvPr id="26" name="TextBox 26"/>
          <p:cNvSpPr txBox="1"/>
          <p:nvPr/>
        </p:nvSpPr>
        <p:spPr>
          <a:xfrm rot="-917360">
            <a:off x="5855266" y="7249177"/>
            <a:ext cx="1345880" cy="852354"/>
          </a:xfrm>
          <a:prstGeom prst="rect">
            <a:avLst/>
          </a:prstGeom>
        </p:spPr>
        <p:txBody>
          <a:bodyPr lIns="0" tIns="0" rIns="0" bIns="0" rtlCol="0" anchor="t">
            <a:spAutoFit/>
          </a:bodyPr>
          <a:lstStyle/>
          <a:p>
            <a:pPr algn="ctr">
              <a:lnSpc>
                <a:spcPts val="7094"/>
              </a:lnSpc>
            </a:pPr>
            <a:r>
              <a:rPr lang="en-US" sz="5067" dirty="0">
                <a:solidFill>
                  <a:srgbClr val="FFFFFF"/>
                </a:solidFill>
                <a:latin typeface="Garet Bold"/>
              </a:rPr>
              <a:t>01</a:t>
            </a:r>
          </a:p>
        </p:txBody>
      </p:sp>
      <p:sp>
        <p:nvSpPr>
          <p:cNvPr id="27" name="TextBox 27"/>
          <p:cNvSpPr txBox="1"/>
          <p:nvPr/>
        </p:nvSpPr>
        <p:spPr>
          <a:xfrm rot="-917360">
            <a:off x="5823311" y="5127892"/>
            <a:ext cx="1345880" cy="852354"/>
          </a:xfrm>
          <a:prstGeom prst="rect">
            <a:avLst/>
          </a:prstGeom>
        </p:spPr>
        <p:txBody>
          <a:bodyPr lIns="0" tIns="0" rIns="0" bIns="0" rtlCol="0" anchor="t">
            <a:spAutoFit/>
          </a:bodyPr>
          <a:lstStyle/>
          <a:p>
            <a:pPr algn="ctr">
              <a:lnSpc>
                <a:spcPts val="7094"/>
              </a:lnSpc>
            </a:pPr>
            <a:r>
              <a:rPr lang="en-US" sz="5067">
                <a:solidFill>
                  <a:srgbClr val="FFFFFF"/>
                </a:solidFill>
                <a:latin typeface="Garet Bold"/>
              </a:rPr>
              <a:t>02</a:t>
            </a:r>
          </a:p>
        </p:txBody>
      </p:sp>
      <p:sp>
        <p:nvSpPr>
          <p:cNvPr id="28" name="TextBox 28"/>
          <p:cNvSpPr txBox="1"/>
          <p:nvPr/>
        </p:nvSpPr>
        <p:spPr>
          <a:xfrm rot="-917360">
            <a:off x="11104502" y="5127892"/>
            <a:ext cx="1345880" cy="852354"/>
          </a:xfrm>
          <a:prstGeom prst="rect">
            <a:avLst/>
          </a:prstGeom>
        </p:spPr>
        <p:txBody>
          <a:bodyPr lIns="0" tIns="0" rIns="0" bIns="0" rtlCol="0" anchor="t">
            <a:spAutoFit/>
          </a:bodyPr>
          <a:lstStyle/>
          <a:p>
            <a:pPr algn="ctr">
              <a:lnSpc>
                <a:spcPts val="7094"/>
              </a:lnSpc>
            </a:pPr>
            <a:r>
              <a:rPr lang="en-US" sz="5067">
                <a:solidFill>
                  <a:srgbClr val="FFFFFF"/>
                </a:solidFill>
                <a:latin typeface="Garet Bold"/>
              </a:rPr>
              <a:t>05</a:t>
            </a:r>
          </a:p>
        </p:txBody>
      </p:sp>
      <p:sp>
        <p:nvSpPr>
          <p:cNvPr id="29" name="TextBox 29"/>
          <p:cNvSpPr txBox="1"/>
          <p:nvPr/>
        </p:nvSpPr>
        <p:spPr>
          <a:xfrm rot="-917360">
            <a:off x="11093850" y="7227874"/>
            <a:ext cx="1345880" cy="852354"/>
          </a:xfrm>
          <a:prstGeom prst="rect">
            <a:avLst/>
          </a:prstGeom>
        </p:spPr>
        <p:txBody>
          <a:bodyPr lIns="0" tIns="0" rIns="0" bIns="0" rtlCol="0" anchor="t">
            <a:spAutoFit/>
          </a:bodyPr>
          <a:lstStyle/>
          <a:p>
            <a:pPr algn="ctr">
              <a:lnSpc>
                <a:spcPts val="7094"/>
              </a:lnSpc>
            </a:pPr>
            <a:r>
              <a:rPr lang="en-US" sz="5067">
                <a:solidFill>
                  <a:srgbClr val="FFFFFF"/>
                </a:solidFill>
                <a:latin typeface="Garet Bold"/>
              </a:rPr>
              <a:t>06</a:t>
            </a:r>
          </a:p>
        </p:txBody>
      </p:sp>
      <p:sp>
        <p:nvSpPr>
          <p:cNvPr id="30" name="TextBox 30"/>
          <p:cNvSpPr txBox="1"/>
          <p:nvPr/>
        </p:nvSpPr>
        <p:spPr>
          <a:xfrm>
            <a:off x="1944078" y="617705"/>
            <a:ext cx="14399844" cy="1111251"/>
          </a:xfrm>
          <a:prstGeom prst="rect">
            <a:avLst/>
          </a:prstGeom>
        </p:spPr>
        <p:txBody>
          <a:bodyPr lIns="0" tIns="0" rIns="0" bIns="0" rtlCol="0" anchor="t">
            <a:spAutoFit/>
          </a:bodyPr>
          <a:lstStyle/>
          <a:p>
            <a:pPr algn="ctr">
              <a:lnSpc>
                <a:spcPts val="9099"/>
              </a:lnSpc>
            </a:pPr>
            <a:r>
              <a:rPr lang="en-US" sz="6499">
                <a:solidFill>
                  <a:srgbClr val="545454"/>
                </a:solidFill>
                <a:latin typeface="Garet Bold"/>
              </a:rPr>
              <a:t>Risk Breakdown Schedule </a:t>
            </a:r>
          </a:p>
        </p:txBody>
      </p:sp>
      <p:sp>
        <p:nvSpPr>
          <p:cNvPr id="31" name="TextBox 31"/>
          <p:cNvSpPr txBox="1"/>
          <p:nvPr/>
        </p:nvSpPr>
        <p:spPr>
          <a:xfrm rot="-917360">
            <a:off x="7324932" y="3609223"/>
            <a:ext cx="1345880" cy="852354"/>
          </a:xfrm>
          <a:prstGeom prst="rect">
            <a:avLst/>
          </a:prstGeom>
        </p:spPr>
        <p:txBody>
          <a:bodyPr lIns="0" tIns="0" rIns="0" bIns="0" rtlCol="0" anchor="t">
            <a:spAutoFit/>
          </a:bodyPr>
          <a:lstStyle/>
          <a:p>
            <a:pPr algn="ctr">
              <a:lnSpc>
                <a:spcPts val="7094"/>
              </a:lnSpc>
            </a:pPr>
            <a:r>
              <a:rPr lang="en-US" sz="5067">
                <a:solidFill>
                  <a:srgbClr val="FFFFFF"/>
                </a:solidFill>
                <a:latin typeface="Garet Bold"/>
              </a:rPr>
              <a:t>03</a:t>
            </a:r>
          </a:p>
        </p:txBody>
      </p:sp>
      <p:sp>
        <p:nvSpPr>
          <p:cNvPr id="32" name="TextBox 32"/>
          <p:cNvSpPr txBox="1"/>
          <p:nvPr/>
        </p:nvSpPr>
        <p:spPr>
          <a:xfrm rot="-917360">
            <a:off x="9602880" y="3598571"/>
            <a:ext cx="1345880" cy="852354"/>
          </a:xfrm>
          <a:prstGeom prst="rect">
            <a:avLst/>
          </a:prstGeom>
        </p:spPr>
        <p:txBody>
          <a:bodyPr lIns="0" tIns="0" rIns="0" bIns="0" rtlCol="0" anchor="t">
            <a:spAutoFit/>
          </a:bodyPr>
          <a:lstStyle/>
          <a:p>
            <a:pPr algn="ctr">
              <a:lnSpc>
                <a:spcPts val="7094"/>
              </a:lnSpc>
            </a:pPr>
            <a:r>
              <a:rPr lang="en-US" sz="5067">
                <a:solidFill>
                  <a:srgbClr val="FFFFFF"/>
                </a:solidFill>
                <a:latin typeface="Garet Bold"/>
              </a:rPr>
              <a:t>04</a:t>
            </a:r>
          </a:p>
        </p:txBody>
      </p:sp>
      <p:sp>
        <p:nvSpPr>
          <p:cNvPr id="33" name="TextBox 33"/>
          <p:cNvSpPr txBox="1"/>
          <p:nvPr/>
        </p:nvSpPr>
        <p:spPr>
          <a:xfrm>
            <a:off x="893937" y="2966809"/>
            <a:ext cx="5337379" cy="1249680"/>
          </a:xfrm>
          <a:prstGeom prst="rect">
            <a:avLst/>
          </a:prstGeom>
        </p:spPr>
        <p:txBody>
          <a:bodyPr lIns="0" tIns="0" rIns="0" bIns="0" rtlCol="0" anchor="t">
            <a:spAutoFit/>
          </a:bodyPr>
          <a:lstStyle/>
          <a:p>
            <a:pPr algn="l">
              <a:lnSpc>
                <a:spcPts val="2520"/>
              </a:lnSpc>
            </a:pPr>
            <a:r>
              <a:rPr lang="en-US" sz="1800" dirty="0">
                <a:solidFill>
                  <a:srgbClr val="595959"/>
                </a:solidFill>
                <a:latin typeface="Garet Bold"/>
              </a:rPr>
              <a:t>Resource Availability</a:t>
            </a:r>
          </a:p>
          <a:p>
            <a:pPr marL="777240" lvl="2" indent="-259080" algn="l">
              <a:lnSpc>
                <a:spcPts val="2520"/>
              </a:lnSpc>
              <a:buFont typeface="Arial"/>
              <a:buChar char="⚬"/>
            </a:pPr>
            <a:r>
              <a:rPr lang="en-US" sz="1800" dirty="0">
                <a:solidFill>
                  <a:srgbClr val="595959"/>
                </a:solidFill>
                <a:latin typeface="Garet Light"/>
              </a:rPr>
              <a:t>Geith El-</a:t>
            </a:r>
            <a:r>
              <a:rPr lang="en-US" sz="1800" dirty="0" err="1">
                <a:solidFill>
                  <a:srgbClr val="595959"/>
                </a:solidFill>
                <a:latin typeface="Garet Light"/>
              </a:rPr>
              <a:t>Zaher</a:t>
            </a:r>
            <a:endParaRPr lang="en-US" sz="1800" dirty="0">
              <a:solidFill>
                <a:srgbClr val="595959"/>
              </a:solidFill>
              <a:latin typeface="Garet Light"/>
            </a:endParaRPr>
          </a:p>
          <a:p>
            <a:pPr algn="l">
              <a:lnSpc>
                <a:spcPts val="2520"/>
              </a:lnSpc>
            </a:pPr>
            <a:r>
              <a:rPr lang="en-US" sz="1800" dirty="0">
                <a:solidFill>
                  <a:srgbClr val="595959"/>
                </a:solidFill>
                <a:latin typeface="Garet Bold"/>
              </a:rPr>
              <a:t>Stakeholder Engagement</a:t>
            </a:r>
          </a:p>
          <a:p>
            <a:pPr marL="777240" lvl="2" indent="-259080" algn="l">
              <a:lnSpc>
                <a:spcPts val="2520"/>
              </a:lnSpc>
              <a:buFont typeface="Arial"/>
              <a:buChar char="⚬"/>
            </a:pPr>
            <a:r>
              <a:rPr lang="en-US" sz="1800" dirty="0">
                <a:solidFill>
                  <a:srgbClr val="595959"/>
                </a:solidFill>
                <a:latin typeface="Garet Light"/>
              </a:rPr>
              <a:t>Mohammed Al-</a:t>
            </a:r>
            <a:r>
              <a:rPr lang="en-US" sz="1800" dirty="0" err="1">
                <a:solidFill>
                  <a:srgbClr val="595959"/>
                </a:solidFill>
                <a:latin typeface="Garet Light"/>
              </a:rPr>
              <a:t>Kaabi</a:t>
            </a:r>
            <a:endParaRPr lang="en-US" sz="1800" dirty="0">
              <a:solidFill>
                <a:srgbClr val="595959"/>
              </a:solidFill>
              <a:latin typeface="Garet Light"/>
            </a:endParaRPr>
          </a:p>
        </p:txBody>
      </p:sp>
      <p:sp>
        <p:nvSpPr>
          <p:cNvPr id="34" name="TextBox 34"/>
          <p:cNvSpPr txBox="1"/>
          <p:nvPr/>
        </p:nvSpPr>
        <p:spPr>
          <a:xfrm>
            <a:off x="1501601" y="2432687"/>
            <a:ext cx="3695701" cy="422275"/>
          </a:xfrm>
          <a:prstGeom prst="rect">
            <a:avLst/>
          </a:prstGeom>
        </p:spPr>
        <p:txBody>
          <a:bodyPr lIns="0" tIns="0" rIns="0" bIns="0" rtlCol="0" anchor="t">
            <a:spAutoFit/>
          </a:bodyPr>
          <a:lstStyle/>
          <a:p>
            <a:pPr algn="l">
              <a:lnSpc>
                <a:spcPts val="3499"/>
              </a:lnSpc>
            </a:pPr>
            <a:r>
              <a:rPr lang="en-US" sz="2499" dirty="0">
                <a:solidFill>
                  <a:srgbClr val="139D63"/>
                </a:solidFill>
                <a:latin typeface="Garet Bold"/>
              </a:rPr>
              <a:t>Organizational Risk</a:t>
            </a:r>
          </a:p>
        </p:txBody>
      </p:sp>
      <p:sp>
        <p:nvSpPr>
          <p:cNvPr id="35" name="TextBox 35"/>
          <p:cNvSpPr txBox="1"/>
          <p:nvPr/>
        </p:nvSpPr>
        <p:spPr>
          <a:xfrm>
            <a:off x="893937" y="5673108"/>
            <a:ext cx="3720140" cy="621030"/>
          </a:xfrm>
          <a:prstGeom prst="rect">
            <a:avLst/>
          </a:prstGeom>
        </p:spPr>
        <p:txBody>
          <a:bodyPr lIns="0" tIns="0" rIns="0" bIns="0" rtlCol="0" anchor="t">
            <a:spAutoFit/>
          </a:bodyPr>
          <a:lstStyle/>
          <a:p>
            <a:pPr algn="l">
              <a:lnSpc>
                <a:spcPts val="2520"/>
              </a:lnSpc>
            </a:pPr>
            <a:r>
              <a:rPr lang="en-US" sz="1800" dirty="0">
                <a:solidFill>
                  <a:srgbClr val="595959"/>
                </a:solidFill>
                <a:latin typeface="Garet Bold"/>
              </a:rPr>
              <a:t>Public Perception and Media</a:t>
            </a:r>
          </a:p>
          <a:p>
            <a:pPr marL="777240" lvl="2" indent="-259080" algn="l">
              <a:lnSpc>
                <a:spcPts val="2520"/>
              </a:lnSpc>
              <a:buFont typeface="Arial"/>
              <a:buChar char="⚬"/>
            </a:pPr>
            <a:r>
              <a:rPr lang="en-US" sz="1800" dirty="0">
                <a:solidFill>
                  <a:srgbClr val="595959"/>
                </a:solidFill>
                <a:latin typeface="Garet Light"/>
              </a:rPr>
              <a:t>Geith El-</a:t>
            </a:r>
            <a:r>
              <a:rPr lang="en-US" sz="1800" dirty="0" err="1">
                <a:solidFill>
                  <a:srgbClr val="595959"/>
                </a:solidFill>
                <a:latin typeface="Garet Light"/>
              </a:rPr>
              <a:t>Zaher</a:t>
            </a:r>
            <a:endParaRPr lang="en-US" sz="1800" dirty="0">
              <a:solidFill>
                <a:srgbClr val="595959"/>
              </a:solidFill>
              <a:latin typeface="Garet Light"/>
            </a:endParaRPr>
          </a:p>
        </p:txBody>
      </p:sp>
      <p:sp>
        <p:nvSpPr>
          <p:cNvPr id="36" name="TextBox 36"/>
          <p:cNvSpPr txBox="1"/>
          <p:nvPr/>
        </p:nvSpPr>
        <p:spPr>
          <a:xfrm>
            <a:off x="1827138" y="5173195"/>
            <a:ext cx="2522634" cy="422275"/>
          </a:xfrm>
          <a:prstGeom prst="rect">
            <a:avLst/>
          </a:prstGeom>
        </p:spPr>
        <p:txBody>
          <a:bodyPr lIns="0" tIns="0" rIns="0" bIns="0" rtlCol="0" anchor="t">
            <a:spAutoFit/>
          </a:bodyPr>
          <a:lstStyle/>
          <a:p>
            <a:pPr algn="l">
              <a:lnSpc>
                <a:spcPts val="3499"/>
              </a:lnSpc>
            </a:pPr>
            <a:r>
              <a:rPr lang="en-US" sz="2499" dirty="0">
                <a:solidFill>
                  <a:srgbClr val="139D63"/>
                </a:solidFill>
                <a:latin typeface="Garet Bold"/>
              </a:rPr>
              <a:t>External Risk</a:t>
            </a:r>
          </a:p>
        </p:txBody>
      </p:sp>
      <p:sp>
        <p:nvSpPr>
          <p:cNvPr id="37" name="TextBox 37"/>
          <p:cNvSpPr txBox="1"/>
          <p:nvPr/>
        </p:nvSpPr>
        <p:spPr>
          <a:xfrm>
            <a:off x="1216295" y="8209550"/>
            <a:ext cx="4200651" cy="630301"/>
          </a:xfrm>
          <a:prstGeom prst="rect">
            <a:avLst/>
          </a:prstGeom>
        </p:spPr>
        <p:txBody>
          <a:bodyPr lIns="0" tIns="0" rIns="0" bIns="0" rtlCol="0" anchor="t">
            <a:spAutoFit/>
          </a:bodyPr>
          <a:lstStyle/>
          <a:p>
            <a:pPr marL="194310" lvl="1" algn="l">
              <a:lnSpc>
                <a:spcPts val="2520"/>
              </a:lnSpc>
            </a:pPr>
            <a:r>
              <a:rPr lang="en-US" sz="1800" dirty="0">
                <a:solidFill>
                  <a:srgbClr val="595959"/>
                </a:solidFill>
                <a:latin typeface="Garet Bold"/>
              </a:rPr>
              <a:t>Innovation Risks (Negative)</a:t>
            </a:r>
          </a:p>
          <a:p>
            <a:pPr marL="777240" lvl="2" indent="-259080" algn="l">
              <a:lnSpc>
                <a:spcPts val="2520"/>
              </a:lnSpc>
              <a:buFont typeface="Arial"/>
              <a:buChar char="⚬"/>
            </a:pPr>
            <a:r>
              <a:rPr lang="en-US" sz="1800" dirty="0">
                <a:solidFill>
                  <a:srgbClr val="595959"/>
                </a:solidFill>
                <a:latin typeface="Garet Light"/>
              </a:rPr>
              <a:t>Ahmed </a:t>
            </a:r>
            <a:r>
              <a:rPr lang="en-US" sz="1800" dirty="0" err="1">
                <a:solidFill>
                  <a:srgbClr val="595959"/>
                </a:solidFill>
                <a:latin typeface="Garet Light"/>
              </a:rPr>
              <a:t>Hanif</a:t>
            </a:r>
            <a:r>
              <a:rPr lang="en-US" sz="1800" dirty="0">
                <a:solidFill>
                  <a:srgbClr val="595959"/>
                </a:solidFill>
                <a:latin typeface="Garet Light"/>
              </a:rPr>
              <a:t> </a:t>
            </a:r>
          </a:p>
        </p:txBody>
      </p:sp>
      <p:sp>
        <p:nvSpPr>
          <p:cNvPr id="38" name="TextBox 38"/>
          <p:cNvSpPr txBox="1"/>
          <p:nvPr/>
        </p:nvSpPr>
        <p:spPr>
          <a:xfrm>
            <a:off x="2042743" y="7643223"/>
            <a:ext cx="2613418" cy="422275"/>
          </a:xfrm>
          <a:prstGeom prst="rect">
            <a:avLst/>
          </a:prstGeom>
        </p:spPr>
        <p:txBody>
          <a:bodyPr lIns="0" tIns="0" rIns="0" bIns="0" rtlCol="0" anchor="t">
            <a:spAutoFit/>
          </a:bodyPr>
          <a:lstStyle/>
          <a:p>
            <a:pPr algn="just">
              <a:lnSpc>
                <a:spcPts val="3499"/>
              </a:lnSpc>
            </a:pPr>
            <a:r>
              <a:rPr lang="en-US" sz="2499" dirty="0">
                <a:solidFill>
                  <a:srgbClr val="139D63"/>
                </a:solidFill>
                <a:latin typeface="Garet Bold"/>
              </a:rPr>
              <a:t>Technical Risk</a:t>
            </a:r>
          </a:p>
        </p:txBody>
      </p:sp>
      <p:sp>
        <p:nvSpPr>
          <p:cNvPr id="39" name="TextBox 39"/>
          <p:cNvSpPr txBox="1"/>
          <p:nvPr/>
        </p:nvSpPr>
        <p:spPr>
          <a:xfrm>
            <a:off x="12662137" y="2213243"/>
            <a:ext cx="5216924" cy="422275"/>
          </a:xfrm>
          <a:prstGeom prst="rect">
            <a:avLst/>
          </a:prstGeom>
        </p:spPr>
        <p:txBody>
          <a:bodyPr lIns="0" tIns="0" rIns="0" bIns="0" rtlCol="0" anchor="t">
            <a:spAutoFit/>
          </a:bodyPr>
          <a:lstStyle/>
          <a:p>
            <a:pPr algn="l">
              <a:lnSpc>
                <a:spcPts val="3499"/>
              </a:lnSpc>
            </a:pPr>
            <a:r>
              <a:rPr lang="en-US" sz="2499" dirty="0">
                <a:solidFill>
                  <a:srgbClr val="139D63"/>
                </a:solidFill>
                <a:latin typeface="Garet Bold"/>
              </a:rPr>
              <a:t>Project Management Risk</a:t>
            </a:r>
          </a:p>
        </p:txBody>
      </p:sp>
      <p:sp>
        <p:nvSpPr>
          <p:cNvPr id="40" name="TextBox 40"/>
          <p:cNvSpPr txBox="1"/>
          <p:nvPr/>
        </p:nvSpPr>
        <p:spPr>
          <a:xfrm>
            <a:off x="12828635" y="6165233"/>
            <a:ext cx="5050426" cy="630301"/>
          </a:xfrm>
          <a:prstGeom prst="rect">
            <a:avLst/>
          </a:prstGeom>
        </p:spPr>
        <p:txBody>
          <a:bodyPr lIns="0" tIns="0" rIns="0" bIns="0" rtlCol="0" anchor="t">
            <a:spAutoFit/>
          </a:bodyPr>
          <a:lstStyle/>
          <a:p>
            <a:pPr marL="194310" lvl="1" algn="l">
              <a:lnSpc>
                <a:spcPts val="2520"/>
              </a:lnSpc>
            </a:pPr>
            <a:r>
              <a:rPr lang="en-US" sz="1800" dirty="0">
                <a:solidFill>
                  <a:srgbClr val="595959"/>
                </a:solidFill>
                <a:latin typeface="Garet Bold"/>
              </a:rPr>
              <a:t>Innovation Risks (Positive)</a:t>
            </a:r>
          </a:p>
          <a:p>
            <a:pPr marL="777240" lvl="2" indent="-259080" algn="l">
              <a:lnSpc>
                <a:spcPts val="2520"/>
              </a:lnSpc>
              <a:buFont typeface="Arial"/>
              <a:buChar char="⚬"/>
            </a:pPr>
            <a:r>
              <a:rPr lang="en-US" sz="1800" dirty="0">
                <a:solidFill>
                  <a:srgbClr val="595959"/>
                </a:solidFill>
                <a:latin typeface="Garet Light"/>
              </a:rPr>
              <a:t>Ahmed </a:t>
            </a:r>
            <a:r>
              <a:rPr lang="en-US" sz="1800" dirty="0" err="1">
                <a:solidFill>
                  <a:srgbClr val="595959"/>
                </a:solidFill>
                <a:latin typeface="Garet Light"/>
              </a:rPr>
              <a:t>Hanif</a:t>
            </a:r>
            <a:r>
              <a:rPr lang="en-US" sz="1800" dirty="0">
                <a:solidFill>
                  <a:srgbClr val="595959"/>
                </a:solidFill>
                <a:latin typeface="Garet Light"/>
              </a:rPr>
              <a:t> </a:t>
            </a:r>
          </a:p>
        </p:txBody>
      </p:sp>
      <p:sp>
        <p:nvSpPr>
          <p:cNvPr id="41" name="TextBox 41"/>
          <p:cNvSpPr txBox="1"/>
          <p:nvPr/>
        </p:nvSpPr>
        <p:spPr>
          <a:xfrm>
            <a:off x="12898765" y="5601370"/>
            <a:ext cx="5961255" cy="422275"/>
          </a:xfrm>
          <a:prstGeom prst="rect">
            <a:avLst/>
          </a:prstGeom>
        </p:spPr>
        <p:txBody>
          <a:bodyPr lIns="0" tIns="0" rIns="0" bIns="0" rtlCol="0" anchor="t">
            <a:spAutoFit/>
          </a:bodyPr>
          <a:lstStyle/>
          <a:p>
            <a:pPr algn="l">
              <a:lnSpc>
                <a:spcPts val="3499"/>
              </a:lnSpc>
            </a:pPr>
            <a:r>
              <a:rPr lang="en-US" sz="2499" dirty="0">
                <a:solidFill>
                  <a:srgbClr val="139D63"/>
                </a:solidFill>
                <a:latin typeface="Garet Bold"/>
              </a:rPr>
              <a:t>Technical Risk (Positive)</a:t>
            </a:r>
          </a:p>
        </p:txBody>
      </p:sp>
      <p:sp>
        <p:nvSpPr>
          <p:cNvPr id="42" name="TextBox 42"/>
          <p:cNvSpPr txBox="1"/>
          <p:nvPr/>
        </p:nvSpPr>
        <p:spPr>
          <a:xfrm>
            <a:off x="12853882" y="8484520"/>
            <a:ext cx="5294542" cy="630301"/>
          </a:xfrm>
          <a:prstGeom prst="rect">
            <a:avLst/>
          </a:prstGeom>
        </p:spPr>
        <p:txBody>
          <a:bodyPr lIns="0" tIns="0" rIns="0" bIns="0" rtlCol="0" anchor="t">
            <a:spAutoFit/>
          </a:bodyPr>
          <a:lstStyle/>
          <a:p>
            <a:pPr marL="194310" lvl="1" algn="l">
              <a:lnSpc>
                <a:spcPts val="2520"/>
              </a:lnSpc>
            </a:pPr>
            <a:r>
              <a:rPr lang="en-US" sz="1800" dirty="0">
                <a:solidFill>
                  <a:srgbClr val="595959"/>
                </a:solidFill>
                <a:latin typeface="Garet Bold"/>
              </a:rPr>
              <a:t>Stakeholder Engagement (Positive)</a:t>
            </a:r>
          </a:p>
          <a:p>
            <a:pPr marL="777240" lvl="2" indent="-259080" algn="l">
              <a:lnSpc>
                <a:spcPts val="2520"/>
              </a:lnSpc>
              <a:buFont typeface="Arial"/>
              <a:buChar char="⚬"/>
            </a:pPr>
            <a:r>
              <a:rPr lang="en-US" sz="1800" dirty="0">
                <a:solidFill>
                  <a:srgbClr val="595959"/>
                </a:solidFill>
                <a:latin typeface="Garet Light"/>
              </a:rPr>
              <a:t>Mohammed Al-</a:t>
            </a:r>
            <a:r>
              <a:rPr lang="en-US" sz="1800" dirty="0" err="1">
                <a:solidFill>
                  <a:srgbClr val="595959"/>
                </a:solidFill>
                <a:latin typeface="Garet Light"/>
              </a:rPr>
              <a:t>Kaabi</a:t>
            </a:r>
            <a:endParaRPr lang="en-US" sz="1800" dirty="0">
              <a:solidFill>
                <a:srgbClr val="595959"/>
              </a:solidFill>
              <a:latin typeface="Garet Light"/>
            </a:endParaRPr>
          </a:p>
        </p:txBody>
      </p:sp>
      <p:sp>
        <p:nvSpPr>
          <p:cNvPr id="43" name="TextBox 43"/>
          <p:cNvSpPr txBox="1"/>
          <p:nvPr/>
        </p:nvSpPr>
        <p:spPr>
          <a:xfrm>
            <a:off x="13490631" y="7973368"/>
            <a:ext cx="5362009" cy="422275"/>
          </a:xfrm>
          <a:prstGeom prst="rect">
            <a:avLst/>
          </a:prstGeom>
        </p:spPr>
        <p:txBody>
          <a:bodyPr lIns="0" tIns="0" rIns="0" bIns="0" rtlCol="0" anchor="t">
            <a:spAutoFit/>
          </a:bodyPr>
          <a:lstStyle/>
          <a:p>
            <a:pPr algn="l">
              <a:lnSpc>
                <a:spcPts val="3499"/>
              </a:lnSpc>
            </a:pPr>
            <a:r>
              <a:rPr lang="en-US" sz="2499" dirty="0">
                <a:solidFill>
                  <a:srgbClr val="139D63"/>
                </a:solidFill>
                <a:latin typeface="Garet Bold"/>
              </a:rPr>
              <a:t>External Risk (Positive) </a:t>
            </a:r>
          </a:p>
        </p:txBody>
      </p:sp>
      <p:sp>
        <p:nvSpPr>
          <p:cNvPr id="44" name="TextBox 44"/>
          <p:cNvSpPr txBox="1"/>
          <p:nvPr/>
        </p:nvSpPr>
        <p:spPr>
          <a:xfrm>
            <a:off x="1388893" y="18705"/>
            <a:ext cx="1960559" cy="1009995"/>
          </a:xfrm>
          <a:prstGeom prst="rect">
            <a:avLst/>
          </a:prstGeom>
        </p:spPr>
        <p:txBody>
          <a:bodyPr lIns="0" tIns="0" rIns="0" bIns="0" rtlCol="0" anchor="t">
            <a:spAutoFit/>
          </a:bodyPr>
          <a:lstStyle/>
          <a:p>
            <a:pPr algn="ctr">
              <a:lnSpc>
                <a:spcPts val="2769"/>
              </a:lnSpc>
            </a:pPr>
            <a:r>
              <a:rPr lang="en-US" sz="1809" spc="-86">
                <a:solidFill>
                  <a:srgbClr val="000000"/>
                </a:solidFill>
                <a:latin typeface="Garet"/>
              </a:rPr>
              <a:t>Ibrahim ElZine</a:t>
            </a:r>
          </a:p>
          <a:p>
            <a:pPr algn="ctr">
              <a:lnSpc>
                <a:spcPts val="2769"/>
              </a:lnSpc>
            </a:pPr>
            <a:r>
              <a:rPr lang="en-US" sz="1809" spc="-86">
                <a:solidFill>
                  <a:srgbClr val="000000"/>
                </a:solidFill>
                <a:latin typeface="Garet"/>
              </a:rPr>
              <a:t>60074319</a:t>
            </a:r>
          </a:p>
          <a:p>
            <a:pPr algn="ctr">
              <a:lnSpc>
                <a:spcPts val="2769"/>
              </a:lnSpc>
              <a:spcBef>
                <a:spcPct val="0"/>
              </a:spcBef>
            </a:pPr>
            <a:endParaRPr lang="en-US" sz="1809" spc="-86">
              <a:solidFill>
                <a:srgbClr val="000000"/>
              </a:solidFill>
              <a:latin typeface="Gare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3" grpId="0"/>
      <p:bldP spid="35" grpId="0"/>
      <p:bldP spid="37" grpId="0"/>
      <p:bldP spid="40" grpId="0"/>
      <p:bldP spid="4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076D0DED9E2C4BB5182E69CE2A9149" ma:contentTypeVersion="14" ma:contentTypeDescription="Create a new document." ma:contentTypeScope="" ma:versionID="3244248330e100dde3dc43185dc144a9">
  <xsd:schema xmlns:xsd="http://www.w3.org/2001/XMLSchema" xmlns:xs="http://www.w3.org/2001/XMLSchema" xmlns:p="http://schemas.microsoft.com/office/2006/metadata/properties" xmlns:ns3="f262814c-8274-4210-84bd-04cd5cd7a636" xmlns:ns4="bcd3822b-cb82-4baf-88c1-220e173cd4c6" targetNamespace="http://schemas.microsoft.com/office/2006/metadata/properties" ma:root="true" ma:fieldsID="cdff2221cbc6c74cdd5e59a68f59fe8a" ns3:_="" ns4:_="">
    <xsd:import namespace="f262814c-8274-4210-84bd-04cd5cd7a636"/>
    <xsd:import namespace="bcd3822b-cb82-4baf-88c1-220e173cd4c6"/>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SystemTags" minOccurs="0"/>
                <xsd:element ref="ns3:MediaServiceDateTake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62814c-8274-4210-84bd-04cd5cd7a6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cd3822b-cb82-4baf-88c1-220e173cd4c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262814c-8274-4210-84bd-04cd5cd7a636" xsi:nil="true"/>
  </documentManagement>
</p:properties>
</file>

<file path=customXml/itemProps1.xml><?xml version="1.0" encoding="utf-8"?>
<ds:datastoreItem xmlns:ds="http://schemas.openxmlformats.org/officeDocument/2006/customXml" ds:itemID="{00A652D2-0C92-47C7-A3F2-80E19105A8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62814c-8274-4210-84bd-04cd5cd7a636"/>
    <ds:schemaRef ds:uri="bcd3822b-cb82-4baf-88c1-220e173cd4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AF1C39-CF5C-4146-BB8A-0DBD79E3CA67}">
  <ds:schemaRefs>
    <ds:schemaRef ds:uri="http://schemas.microsoft.com/sharepoint/v3/contenttype/forms"/>
  </ds:schemaRefs>
</ds:datastoreItem>
</file>

<file path=customXml/itemProps3.xml><?xml version="1.0" encoding="utf-8"?>
<ds:datastoreItem xmlns:ds="http://schemas.openxmlformats.org/officeDocument/2006/customXml" ds:itemID="{3C5967C2-C294-4B07-A0BA-1236E5D9B6F8}">
  <ds:schemaRefs>
    <ds:schemaRef ds:uri="http://purl.org/dc/dcmityp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http://www.w3.org/XML/1998/namespace"/>
    <ds:schemaRef ds:uri="bcd3822b-cb82-4baf-88c1-220e173cd4c6"/>
    <ds:schemaRef ds:uri="http://schemas.microsoft.com/office/2006/metadata/properties"/>
    <ds:schemaRef ds:uri="f262814c-8274-4210-84bd-04cd5cd7a636"/>
  </ds:schemaRefs>
</ds:datastoreItem>
</file>

<file path=docProps/app.xml><?xml version="1.0" encoding="utf-8"?>
<Properties xmlns="http://schemas.openxmlformats.org/officeDocument/2006/extended-properties" xmlns:vt="http://schemas.openxmlformats.org/officeDocument/2006/docPropsVTypes">
  <TotalTime>1061</TotalTime>
  <Words>1724</Words>
  <Application>Microsoft Office PowerPoint</Application>
  <PresentationFormat>Custom</PresentationFormat>
  <Paragraphs>326</Paragraphs>
  <Slides>16</Slides>
  <Notes>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16</vt:i4>
      </vt:variant>
    </vt:vector>
  </HeadingPairs>
  <TitlesOfParts>
    <vt:vector size="33" baseType="lpstr">
      <vt:lpstr>Glacial Indifference</vt:lpstr>
      <vt:lpstr>TT Interphases Bold</vt:lpstr>
      <vt:lpstr>Canva Sans Bold</vt:lpstr>
      <vt:lpstr>Arial</vt:lpstr>
      <vt:lpstr>Garet Bold</vt:lpstr>
      <vt:lpstr>Solway</vt:lpstr>
      <vt:lpstr>Garet Light</vt:lpstr>
      <vt:lpstr>Garet Ultra-Bold</vt:lpstr>
      <vt:lpstr>Calibri</vt:lpstr>
      <vt:lpstr>Poppins</vt:lpstr>
      <vt:lpstr>The Youngest Serif</vt:lpstr>
      <vt:lpstr>Garet</vt:lpstr>
      <vt:lpstr>Roca Two Ultra-Bold</vt:lpstr>
      <vt:lpstr>Poppins Bold</vt:lpstr>
      <vt:lpstr>Aptos</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Awareness Workshop</dc:title>
  <dc:creator>Geith El Zaher</dc:creator>
  <cp:lastModifiedBy>Hanif, Ahmed [60301085]</cp:lastModifiedBy>
  <cp:revision>13</cp:revision>
  <dcterms:created xsi:type="dcterms:W3CDTF">2006-08-16T00:00:00Z</dcterms:created>
  <dcterms:modified xsi:type="dcterms:W3CDTF">2024-06-22T09:16:03Z</dcterms:modified>
  <dc:identifier>DAGH_fPdvm4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0x010100BD076D0DED9E2C4BB5182E69CE2A9149</vt:lpwstr>
  </property>
</Properties>
</file>